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3" r:id="rId3"/>
    <p:sldMasterId id="2147483655" r:id="rId4"/>
    <p:sldMasterId id="2147483657" r:id="rId5"/>
    <p:sldMasterId id="2147483659" r:id="rId6"/>
    <p:sldMasterId id="2147483661" r:id="rId7"/>
    <p:sldMasterId id="2147483663" r:id="rId8"/>
    <p:sldMasterId id="2147483671" r:id="rId9"/>
    <p:sldMasterId id="2147483679" r:id="rId10"/>
    <p:sldMasterId id="2147483682" r:id="rId11"/>
    <p:sldMasterId id="2147483686" r:id="rId12"/>
    <p:sldMasterId id="2147483689" r:id="rId13"/>
    <p:sldMasterId id="2147483692" r:id="rId14"/>
    <p:sldMasterId id="2147483695" r:id="rId15"/>
    <p:sldMasterId id="2147483698" r:id="rId16"/>
    <p:sldMasterId id="2147483701" r:id="rId17"/>
    <p:sldMasterId id="2147483709" r:id="rId18"/>
    <p:sldMasterId id="2147483717" r:id="rId19"/>
    <p:sldMasterId id="2147483725" r:id="rId20"/>
    <p:sldMasterId id="2147483733" r:id="rId21"/>
    <p:sldMasterId id="2147483741" r:id="rId22"/>
    <p:sldMasterId id="2147483749" r:id="rId23"/>
    <p:sldMasterId id="2147483757" r:id="rId24"/>
    <p:sldMasterId id="2147483765" r:id="rId25"/>
    <p:sldMasterId id="2147483773" r:id="rId26"/>
    <p:sldMasterId id="2147483781" r:id="rId27"/>
    <p:sldMasterId id="2147483789" r:id="rId28"/>
    <p:sldMasterId id="2147483797" r:id="rId29"/>
  </p:sldMasterIdLst>
  <p:notesMasterIdLst>
    <p:notesMasterId r:id="rId31"/>
  </p:notesMasterIdLst>
  <p:handoutMasterIdLst>
    <p:handoutMasterId r:id="rId100"/>
  </p:handoutMasterIdLst>
  <p:sldIdLst>
    <p:sldId id="729" r:id="rId30"/>
    <p:sldId id="257" r:id="rId32"/>
    <p:sldId id="258" r:id="rId33"/>
    <p:sldId id="261" r:id="rId34"/>
    <p:sldId id="260" r:id="rId35"/>
    <p:sldId id="266" r:id="rId36"/>
    <p:sldId id="280" r:id="rId37"/>
    <p:sldId id="588" r:id="rId38"/>
    <p:sldId id="658" r:id="rId39"/>
    <p:sldId id="359" r:id="rId40"/>
    <p:sldId id="361" r:id="rId41"/>
    <p:sldId id="590" r:id="rId42"/>
    <p:sldId id="659" r:id="rId43"/>
    <p:sldId id="600" r:id="rId44"/>
    <p:sldId id="601" r:id="rId45"/>
    <p:sldId id="602" r:id="rId46"/>
    <p:sldId id="603" r:id="rId47"/>
    <p:sldId id="604" r:id="rId48"/>
    <p:sldId id="605" r:id="rId49"/>
    <p:sldId id="606" r:id="rId50"/>
    <p:sldId id="607" r:id="rId51"/>
    <p:sldId id="587" r:id="rId52"/>
    <p:sldId id="591" r:id="rId53"/>
    <p:sldId id="284" r:id="rId54"/>
    <p:sldId id="289" r:id="rId55"/>
    <p:sldId id="592" r:id="rId56"/>
    <p:sldId id="291" r:id="rId57"/>
    <p:sldId id="293" r:id="rId58"/>
    <p:sldId id="298" r:id="rId59"/>
    <p:sldId id="299" r:id="rId60"/>
    <p:sldId id="300" r:id="rId61"/>
    <p:sldId id="301" r:id="rId62"/>
    <p:sldId id="302" r:id="rId63"/>
    <p:sldId id="303" r:id="rId64"/>
    <p:sldId id="305" r:id="rId65"/>
    <p:sldId id="306" r:id="rId66"/>
    <p:sldId id="593" r:id="rId67"/>
    <p:sldId id="307" r:id="rId68"/>
    <p:sldId id="308" r:id="rId69"/>
    <p:sldId id="309" r:id="rId70"/>
    <p:sldId id="310" r:id="rId71"/>
    <p:sldId id="312" r:id="rId72"/>
    <p:sldId id="313" r:id="rId73"/>
    <p:sldId id="314" r:id="rId74"/>
    <p:sldId id="315" r:id="rId75"/>
    <p:sldId id="317" r:id="rId76"/>
    <p:sldId id="594" r:id="rId77"/>
    <p:sldId id="318" r:id="rId78"/>
    <p:sldId id="319" r:id="rId79"/>
    <p:sldId id="320" r:id="rId80"/>
    <p:sldId id="321" r:id="rId81"/>
    <p:sldId id="322" r:id="rId82"/>
    <p:sldId id="323" r:id="rId83"/>
    <p:sldId id="438" r:id="rId84"/>
    <p:sldId id="324" r:id="rId85"/>
    <p:sldId id="325" r:id="rId86"/>
    <p:sldId id="327" r:id="rId87"/>
    <p:sldId id="328" r:id="rId88"/>
    <p:sldId id="329" r:id="rId89"/>
    <p:sldId id="439" r:id="rId90"/>
    <p:sldId id="440" r:id="rId91"/>
    <p:sldId id="335" r:id="rId92"/>
    <p:sldId id="338" r:id="rId93"/>
    <p:sldId id="339" r:id="rId94"/>
    <p:sldId id="596" r:id="rId95"/>
    <p:sldId id="597" r:id="rId96"/>
    <p:sldId id="598" r:id="rId97"/>
    <p:sldId id="599" r:id="rId98"/>
    <p:sldId id="488" r:id="rId99"/>
  </p:sldIdLst>
  <p:sldSz cx="4608830" cy="3456940"/>
  <p:notesSz cx="6858000" cy="9144000"/>
  <p:custDataLst>
    <p:tags r:id="rId104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32B1"/>
    <a:srgbClr val="0945A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69.xml"/><Relationship Id="rId98" Type="http://schemas.openxmlformats.org/officeDocument/2006/relationships/slide" Target="slides/slide68.xml"/><Relationship Id="rId97" Type="http://schemas.openxmlformats.org/officeDocument/2006/relationships/slide" Target="slides/slide67.xml"/><Relationship Id="rId96" Type="http://schemas.openxmlformats.org/officeDocument/2006/relationships/slide" Target="slides/slide66.xml"/><Relationship Id="rId95" Type="http://schemas.openxmlformats.org/officeDocument/2006/relationships/slide" Target="slides/slide65.xml"/><Relationship Id="rId94" Type="http://schemas.openxmlformats.org/officeDocument/2006/relationships/slide" Target="slides/slide64.xml"/><Relationship Id="rId93" Type="http://schemas.openxmlformats.org/officeDocument/2006/relationships/slide" Target="slides/slide63.xml"/><Relationship Id="rId92" Type="http://schemas.openxmlformats.org/officeDocument/2006/relationships/slide" Target="slides/slide62.xml"/><Relationship Id="rId91" Type="http://schemas.openxmlformats.org/officeDocument/2006/relationships/slide" Target="slides/slide61.xml"/><Relationship Id="rId90" Type="http://schemas.openxmlformats.org/officeDocument/2006/relationships/slide" Target="slides/slide60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59.xml"/><Relationship Id="rId88" Type="http://schemas.openxmlformats.org/officeDocument/2006/relationships/slide" Target="slides/slide58.xml"/><Relationship Id="rId87" Type="http://schemas.openxmlformats.org/officeDocument/2006/relationships/slide" Target="slides/slide57.xml"/><Relationship Id="rId86" Type="http://schemas.openxmlformats.org/officeDocument/2006/relationships/slide" Target="slides/slide56.xml"/><Relationship Id="rId85" Type="http://schemas.openxmlformats.org/officeDocument/2006/relationships/slide" Target="slides/slide55.xml"/><Relationship Id="rId84" Type="http://schemas.openxmlformats.org/officeDocument/2006/relationships/slide" Target="slides/slide54.xml"/><Relationship Id="rId83" Type="http://schemas.openxmlformats.org/officeDocument/2006/relationships/slide" Target="slides/slide53.xml"/><Relationship Id="rId82" Type="http://schemas.openxmlformats.org/officeDocument/2006/relationships/slide" Target="slides/slide52.xml"/><Relationship Id="rId81" Type="http://schemas.openxmlformats.org/officeDocument/2006/relationships/slide" Target="slides/slide51.xml"/><Relationship Id="rId80" Type="http://schemas.openxmlformats.org/officeDocument/2006/relationships/slide" Target="slides/slide50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49.xml"/><Relationship Id="rId78" Type="http://schemas.openxmlformats.org/officeDocument/2006/relationships/slide" Target="slides/slide48.xml"/><Relationship Id="rId77" Type="http://schemas.openxmlformats.org/officeDocument/2006/relationships/slide" Target="slides/slide47.xml"/><Relationship Id="rId76" Type="http://schemas.openxmlformats.org/officeDocument/2006/relationships/slide" Target="slides/slide46.xml"/><Relationship Id="rId75" Type="http://schemas.openxmlformats.org/officeDocument/2006/relationships/slide" Target="slides/slide45.xml"/><Relationship Id="rId74" Type="http://schemas.openxmlformats.org/officeDocument/2006/relationships/slide" Target="slides/slide44.xml"/><Relationship Id="rId73" Type="http://schemas.openxmlformats.org/officeDocument/2006/relationships/slide" Target="slides/slide43.xml"/><Relationship Id="rId72" Type="http://schemas.openxmlformats.org/officeDocument/2006/relationships/slide" Target="slides/slide42.xml"/><Relationship Id="rId71" Type="http://schemas.openxmlformats.org/officeDocument/2006/relationships/slide" Target="slides/slide41.xml"/><Relationship Id="rId70" Type="http://schemas.openxmlformats.org/officeDocument/2006/relationships/slide" Target="slides/slide40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39.xml"/><Relationship Id="rId68" Type="http://schemas.openxmlformats.org/officeDocument/2006/relationships/slide" Target="slides/slide38.xml"/><Relationship Id="rId67" Type="http://schemas.openxmlformats.org/officeDocument/2006/relationships/slide" Target="slides/slide37.xml"/><Relationship Id="rId66" Type="http://schemas.openxmlformats.org/officeDocument/2006/relationships/slide" Target="slides/slide36.xml"/><Relationship Id="rId65" Type="http://schemas.openxmlformats.org/officeDocument/2006/relationships/slide" Target="slides/slide35.xml"/><Relationship Id="rId64" Type="http://schemas.openxmlformats.org/officeDocument/2006/relationships/slide" Target="slides/slide34.xml"/><Relationship Id="rId63" Type="http://schemas.openxmlformats.org/officeDocument/2006/relationships/slide" Target="slides/slide33.xml"/><Relationship Id="rId62" Type="http://schemas.openxmlformats.org/officeDocument/2006/relationships/slide" Target="slides/slide32.xml"/><Relationship Id="rId61" Type="http://schemas.openxmlformats.org/officeDocument/2006/relationships/slide" Target="slides/slide31.xml"/><Relationship Id="rId60" Type="http://schemas.openxmlformats.org/officeDocument/2006/relationships/slide" Target="slides/slide3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29.xml"/><Relationship Id="rId58" Type="http://schemas.openxmlformats.org/officeDocument/2006/relationships/slide" Target="slides/slide28.xml"/><Relationship Id="rId57" Type="http://schemas.openxmlformats.org/officeDocument/2006/relationships/slide" Target="slides/slide27.xml"/><Relationship Id="rId56" Type="http://schemas.openxmlformats.org/officeDocument/2006/relationships/slide" Target="slides/slide26.xml"/><Relationship Id="rId55" Type="http://schemas.openxmlformats.org/officeDocument/2006/relationships/slide" Target="slides/slide25.xml"/><Relationship Id="rId54" Type="http://schemas.openxmlformats.org/officeDocument/2006/relationships/slide" Target="slides/slide24.xml"/><Relationship Id="rId53" Type="http://schemas.openxmlformats.org/officeDocument/2006/relationships/slide" Target="slides/slide23.xml"/><Relationship Id="rId52" Type="http://schemas.openxmlformats.org/officeDocument/2006/relationships/slide" Target="slides/slide22.xml"/><Relationship Id="rId51" Type="http://schemas.openxmlformats.org/officeDocument/2006/relationships/slide" Target="slides/slide21.xml"/><Relationship Id="rId50" Type="http://schemas.openxmlformats.org/officeDocument/2006/relationships/slide" Target="slides/slide2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19.xml"/><Relationship Id="rId48" Type="http://schemas.openxmlformats.org/officeDocument/2006/relationships/slide" Target="slides/slide18.xml"/><Relationship Id="rId47" Type="http://schemas.openxmlformats.org/officeDocument/2006/relationships/slide" Target="slides/slide17.xml"/><Relationship Id="rId46" Type="http://schemas.openxmlformats.org/officeDocument/2006/relationships/slide" Target="slides/slide16.xml"/><Relationship Id="rId45" Type="http://schemas.openxmlformats.org/officeDocument/2006/relationships/slide" Target="slides/slide15.xml"/><Relationship Id="rId44" Type="http://schemas.openxmlformats.org/officeDocument/2006/relationships/slide" Target="slides/slide14.xml"/><Relationship Id="rId43" Type="http://schemas.openxmlformats.org/officeDocument/2006/relationships/slide" Target="slides/slide13.xml"/><Relationship Id="rId42" Type="http://schemas.openxmlformats.org/officeDocument/2006/relationships/slide" Target="slides/slide12.xml"/><Relationship Id="rId41" Type="http://schemas.openxmlformats.org/officeDocument/2006/relationships/slide" Target="slides/slide11.xml"/><Relationship Id="rId40" Type="http://schemas.openxmlformats.org/officeDocument/2006/relationships/slide" Target="slides/slide1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9.xml"/><Relationship Id="rId38" Type="http://schemas.openxmlformats.org/officeDocument/2006/relationships/slide" Target="slides/slide8.xml"/><Relationship Id="rId37" Type="http://schemas.openxmlformats.org/officeDocument/2006/relationships/slide" Target="slides/slide7.xml"/><Relationship Id="rId36" Type="http://schemas.openxmlformats.org/officeDocument/2006/relationships/slide" Target="slides/slide6.xml"/><Relationship Id="rId35" Type="http://schemas.openxmlformats.org/officeDocument/2006/relationships/slide" Target="slides/slide5.xml"/><Relationship Id="rId34" Type="http://schemas.openxmlformats.org/officeDocument/2006/relationships/slide" Target="slides/slide4.xml"/><Relationship Id="rId33" Type="http://schemas.openxmlformats.org/officeDocument/2006/relationships/slide" Target="slides/slide3.xml"/><Relationship Id="rId32" Type="http://schemas.openxmlformats.org/officeDocument/2006/relationships/slide" Target="slides/slide2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4" Type="http://schemas.openxmlformats.org/officeDocument/2006/relationships/tags" Target="tags/tag4.xml"/><Relationship Id="rId103" Type="http://schemas.openxmlformats.org/officeDocument/2006/relationships/tableStyles" Target="tableStyles.xml"/><Relationship Id="rId102" Type="http://schemas.openxmlformats.org/officeDocument/2006/relationships/viewProps" Target="viewProps.xml"/><Relationship Id="rId101" Type="http://schemas.openxmlformats.org/officeDocument/2006/relationships/presProps" Target="presProps.xml"/><Relationship Id="rId100" Type="http://schemas.openxmlformats.org/officeDocument/2006/relationships/handoutMaster" Target="handoutMasters/handoutMaster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789" y="1143000"/>
            <a:ext cx="4114422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.xml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theme" Target="../theme/theme16.xml"/><Relationship Id="rId7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theme" Target="../theme/theme17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theme" Target="../theme/theme18.xml"/><Relationship Id="rId7" Type="http://schemas.openxmlformats.org/officeDocument/2006/relationships/slideLayout" Target="../slideLayouts/slideLayout59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theme" Target="../theme/theme19.xml"/><Relationship Id="rId7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theme" Target="../theme/theme20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theme" Target="../theme/theme21.xml"/><Relationship Id="rId7" Type="http://schemas.openxmlformats.org/officeDocument/2006/relationships/slideLayout" Target="../slideLayouts/slideLayout80.xml"/><Relationship Id="rId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2.xml"/><Relationship Id="rId7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theme" Target="../theme/theme23.xml"/><Relationship Id="rId7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theme" Target="../theme/theme24.xml"/><Relationship Id="rId7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theme" Target="../theme/theme25.xml"/><Relationship Id="rId7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theme" Target="../theme/theme26.xml"/><Relationship Id="rId7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theme" Target="../theme/theme27.xml"/><Relationship Id="rId7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theme" Target="../theme/theme28.xml"/><Relationship Id="rId7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dt="0"/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hf hdr="0" dt="0"/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hdr="0" dt="0"/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hf hdr="0" dt="0"/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hf hdr="0" dt="0"/>
  <p:txStyles>
    <p:titleStyle/>
    <p:bodyStyle/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hf hdr="0" dt="0"/>
  <p:txStyles>
    <p:titleStyle/>
    <p:bodyStyle/>
    <p:otherStyle/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hf hdr="0" dt="0"/>
  <p:txStyles>
    <p:titleStyle/>
    <p:bodyStyle/>
    <p:otherStyle/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</p:sldLayoutIdLst>
  <p:hf hdr="0" dt="0"/>
  <p:txStyles>
    <p:titleStyle/>
    <p:bodyStyle/>
    <p:otherStyle/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</p:sldLayoutIdLst>
  <p:hf hdr="0" dt="0"/>
  <p:txStyles>
    <p:titleStyle/>
    <p:bodyStyle/>
    <p:otherStyle/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</p:sldLayoutIdLst>
  <p:hf hdr="0" dt="0"/>
  <p:txStyles>
    <p:titleStyle/>
    <p:bodyStyle/>
    <p:otherStyle/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</p:sldLayoutIdLst>
  <p:hf hdr="0" dt="0"/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dt="0"/>
  <p:txStyles>
    <p:titleStyle/>
    <p:bodyStyle/>
    <p:otherStyle/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</p:sldLayoutIdLst>
  <p:hf hdr="0" dt="0"/>
  <p:txStyles>
    <p:titleStyle/>
    <p:bodyStyle/>
    <p:otherStyle/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</p:sldLayoutIdLst>
  <p:hf hdr="0" dt="0"/>
  <p:txStyles>
    <p:titleStyle/>
    <p:bodyStyle/>
    <p:otherStyle/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</p:sldLayoutIdLst>
  <p:hf hdr="0" dt="0"/>
  <p:txStyles>
    <p:titleStyle/>
    <p:bodyStyle/>
    <p:otherStyle/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</p:sldLayoutIdLst>
  <p:hf hdr="0" dt="0"/>
  <p:txStyles>
    <p:titleStyle/>
    <p:bodyStyle/>
    <p:otherStyle/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</p:sldLayoutIdLst>
  <p:hf hdr="0" dt="0"/>
  <p:txStyles>
    <p:titleStyle/>
    <p:bodyStyle/>
    <p:otherStyle/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</p:sldLayoutIdLst>
  <p:hf hdr="0" dt="0"/>
  <p:txStyles>
    <p:titleStyle/>
    <p:bodyStyle/>
    <p:otherStyle/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</p:sldLayoutIdLst>
  <p:hf hdr="0" dt="0"/>
  <p:txStyles>
    <p:titleStyle/>
    <p:bodyStyle/>
    <p:otherStyle/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</p:sldLayoutIdLst>
  <p:hf hdr="0" dt="0"/>
  <p:txStyles>
    <p:titleStyle/>
    <p:bodyStyle/>
    <p:otherStyle/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</p:sldLayoutIdLst>
  <p:hf hdr="0" dt="0"/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dt="0"/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dt="0"/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dt="0"/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dt="0"/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</p:sldLayoutIdLst>
  <p:hf hdr="0" dt="0"/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hdr="0" dt="0"/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hf hd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3.xml"/><Relationship Id="rId2" Type="http://schemas.openxmlformats.org/officeDocument/2006/relationships/image" Target="../media/image4.GIF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7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1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tags" Target="../tags/tag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hyperlink" Target="mailto:csc411prof@cs.toronto.edu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hyperlink" Target="https://photomath.net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GIF"/><Relationship Id="rId1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tags" Target="../tags/tag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hyperlink" Target="https://www.anaconda.com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5875" y="791210"/>
            <a:ext cx="4577080" cy="70802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endParaRPr lang="en-US" sz="1200">
              <a:solidFill>
                <a:srgbClr val="FFFFFF"/>
              </a:solidFill>
              <a:latin typeface="Arial" panose="020B0604020202090204"/>
            </a:endParaRPr>
          </a:p>
          <a:p>
            <a:pPr indent="0" algn="ctr"/>
            <a:r>
              <a:rPr lang="en-US" sz="1200" b="1">
                <a:solidFill>
                  <a:srgbClr val="FFFFFF"/>
                </a:solidFill>
                <a:latin typeface="Arial" panose="020B0604020202090204"/>
              </a:rPr>
              <a:t>SDM5013: </a:t>
            </a:r>
            <a:endParaRPr lang="en-US" sz="1200" b="1">
              <a:solidFill>
                <a:srgbClr val="FFFFFF"/>
              </a:solidFill>
              <a:latin typeface="Arial" panose="020B0604020202090204"/>
            </a:endParaRPr>
          </a:p>
          <a:p>
            <a:pPr indent="0" algn="ctr"/>
            <a:r>
              <a:rPr lang="en-US" sz="1200" b="1">
                <a:solidFill>
                  <a:srgbClr val="FFFFFF"/>
                </a:solidFill>
                <a:latin typeface="Arial" panose="020B0604020202090204"/>
              </a:rPr>
              <a:t>Deep Learning and Reinforcement Learning</a:t>
            </a:r>
            <a:endParaRPr lang="en-US" sz="1200" b="1">
              <a:solidFill>
                <a:srgbClr val="FFFFFF"/>
              </a:solidFill>
              <a:latin typeface="Arial" panose="020B0604020202090204"/>
            </a:endParaRPr>
          </a:p>
          <a:p>
            <a:pPr indent="0" algn="ctr"/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4250" y="1892300"/>
            <a:ext cx="2648585" cy="196215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400">
                <a:latin typeface="Arial" panose="020B0604020202090204"/>
              </a:rPr>
              <a:t>Zhiyun Lin</a:t>
            </a:r>
            <a:endParaRPr lang="en-US" sz="1400">
              <a:latin typeface="Arial" panose="020B0604020202090204"/>
            </a:endParaRPr>
          </a:p>
        </p:txBody>
      </p:sp>
      <p:pic>
        <p:nvPicPr>
          <p:cNvPr id="4" name="图片 3" descr="Screenshot 2023-03-06 at 21.57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2481580"/>
            <a:ext cx="2294255" cy="3981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1440" y="109855"/>
            <a:ext cx="140843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Learning Objectives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8290" y="648335"/>
            <a:ext cx="410972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</a:rPr>
              <a:t>Upon completion of this course, you will ...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just"/>
            <a:endParaRPr lang="zh-CN" altLang="en-US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p"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</a:rPr>
              <a:t>familiarize with broad classes of </a:t>
            </a:r>
            <a:r>
              <a:rPr lang="en-US" sz="12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deep</a:t>
            </a:r>
            <a:r>
              <a:rPr lang="en-US" sz="12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learning and reinforcement learning algorithms as well as their related fundamental theory 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p"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p"/>
            </a:pPr>
            <a:r>
              <a:rPr lang="en-US" sz="12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apply and adapt learned machine learning techniques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</a:rPr>
              <a:t> to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  <a:t>solve engineering problems and to your own research/thesis domain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1440" y="109855"/>
            <a:ext cx="105854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Ways of Study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8290" y="576580"/>
            <a:ext cx="4109720" cy="2491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endParaRPr lang="zh-CN" altLang="en-US" sz="1200">
              <a:cs typeface="+mn-lt"/>
            </a:endParaRPr>
          </a:p>
          <a:p>
            <a:pPr algn="just"/>
            <a:endParaRPr lang="zh-CN" altLang="en-US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p"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  <a:t>In class</a:t>
            </a: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 algn="just"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Concentrate on the lecture</a:t>
            </a:r>
            <a:endParaRPr lang="en-US" sz="10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 algn="just"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Understand at least 70%, otherwise you may stop your lecture instructor to continue</a:t>
            </a:r>
            <a:endParaRPr lang="en-US" sz="10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 algn="just"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Raise your questions to help your understanding</a:t>
            </a:r>
            <a:endParaRPr lang="en-US" sz="10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p"/>
            </a:pP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p"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  <a:t>After class</a:t>
            </a: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 algn="just"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Do reading! </a:t>
            </a:r>
            <a:endParaRPr lang="en-US" sz="10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 algn="just"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Do coding!</a:t>
            </a:r>
            <a:endParaRPr lang="en-US" sz="10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 algn="just"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Practice, Practice, and Practice, ......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</a:rPr>
              <a:t>  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p"/>
            </a:pPr>
            <a:endParaRPr lang="zh-CN" altLang="en-US" sz="1200">
              <a:cs typeface="+mn-lt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altLang="zh-CN" sz="1200">
              <a:cs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4615" y="113030"/>
            <a:ext cx="1627505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Lecture: Introduction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0045" y="936625"/>
            <a:ext cx="4055745" cy="138303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sz="1200" b="1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Administration details</a:t>
            </a:r>
            <a:endParaRPr lang="en-US" sz="1200" b="1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charset="0"/>
              <a:buChar char="p"/>
            </a:pPr>
            <a:endParaRPr lang="en-US" sz="1200" b="1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sz="1200" b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Deep Learning and Reinforcement Learning</a:t>
            </a:r>
            <a:endParaRPr lang="en-US" sz="1200" b="1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/>
            <a:r>
              <a:rPr lang="en-US" sz="1000">
                <a:latin typeface="Arial" panose="020B0604020202090204"/>
              </a:rPr>
              <a:t> </a:t>
            </a:r>
            <a:endParaRPr lang="en-US" sz="1000"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212217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What is  Artificial Intelligence?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4625" y="576580"/>
            <a:ext cx="1646555" cy="925830"/>
          </a:xfrm>
          <a:prstGeom prst="rect">
            <a:avLst/>
          </a:prstGeom>
        </p:spPr>
      </p:pic>
      <p:pic>
        <p:nvPicPr>
          <p:cNvPr id="3" name="图片 2" descr="12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1944370"/>
            <a:ext cx="2209165" cy="12426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95475" y="1728470"/>
            <a:ext cx="745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Sora</a:t>
            </a:r>
            <a:endParaRPr lang="en-US" altLang="zh-CN"/>
          </a:p>
        </p:txBody>
      </p:sp>
      <p:sp>
        <p:nvSpPr>
          <p:cNvPr id="7" name="下箭头 6"/>
          <p:cNvSpPr/>
          <p:nvPr/>
        </p:nvSpPr>
        <p:spPr>
          <a:xfrm>
            <a:off x="2148840" y="1584325"/>
            <a:ext cx="215900" cy="215900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212217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What is  Artificial Intelligence?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5260" y="2087245"/>
            <a:ext cx="424815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AI research has been defined as the field of study of intelligent agents, which </a:t>
            </a: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refers to any system that perceives its environment and takes actions that maximize its chance of achieving its goals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2070" y="575310"/>
            <a:ext cx="1800000" cy="1125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4145" y="806450"/>
            <a:ext cx="236347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Artificial intelligence (AI) is intelligence demonstrated by machines, </a:t>
            </a: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as opposed to the natural intelligence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 displayed by animals including humans. 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155067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Key Takeaways of  AI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145" y="504825"/>
            <a:ext cx="424815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Artificial intelligence (AI) refers to the simulation or approximation of human intelligence in machines.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The goals of artificial intelligence include computer-enhanced learning, reasoning, and perception.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AI is being used today across different industries from finance to healthcare.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Weak AI tends to be simple and single-task oriented, while strong AI carries on tasks that are more complex and human-like.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Some critics fear that the extensive use of advanced AI can have a negative effect on society.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89725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History of  AI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145" y="393700"/>
            <a:ext cx="42481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Artificial Intelligence is not a new word and not a new technology for researchers. This technology is much older than you would imagine.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530" y="864235"/>
            <a:ext cx="3240000" cy="25781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89725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History of  AI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145" y="432435"/>
            <a:ext cx="4248150" cy="2430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sz="12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Maturation of Artificial Intelligence (1943-1952)</a:t>
            </a:r>
            <a:endParaRPr sz="12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Year 1943: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 The first work which is now recognized as AI was done by Warren McCulloch and Walter pits in 1943. They proposed a </a:t>
            </a:r>
            <a:r>
              <a:rPr sz="10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model of artificial neurons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Year 1949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: Donald Hebb demonstrated an updating rule for modifying the connection strength between neurons. His rule is now called Hebbian learning.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Year 1950: 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The Alan Turing who was an English mathematician and pioneered Machine learning in 1950. Alan Turing publishes "</a:t>
            </a: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Computing Machinery and Intelligence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" in which he proposed a test. The test can check the machine's ability to exhibit intelligent behavior equivalent to human intelligence, called a </a:t>
            </a: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Turing test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89725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History of  AI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145" y="432435"/>
            <a:ext cx="4248150" cy="2768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sz="12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birth of Artificial Intelligence (1952-1956)</a:t>
            </a:r>
            <a:endParaRPr sz="12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Year 1955: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 An Allen Newell and Herbert A. Simon created the "first artificial intelligence program"</a:t>
            </a:r>
            <a:r>
              <a:rPr lang="en-US" sz="10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Which was named as "Logic Theorist". This program had proved 38 of 52 Mathematics theorems, and find new and more elegant proofs for some theorems.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Year 1956: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 The word "Artificial Intelligence" first adopted by American Computer scientist John McCarthy at the </a:t>
            </a:r>
            <a:r>
              <a:rPr sz="10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Dartmouth Conference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. For the first time, AI coined as an academic field.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ClrTx/>
              <a:buSzTx/>
              <a:buFont typeface="Wingdings" panose="05000000000000000000" charset="0"/>
              <a:buChar char="p"/>
            </a:pPr>
            <a:r>
              <a:rPr sz="12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golden years-Early enthusiasm (1956-1974)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Year 1966: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 The researchers emphasized developing algorithms which can solve mathematical problems. Joseph Weizenbaum created the first chatbot in 1966, which was named as ELIZA.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Year 1972: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 The first intelligent humanoid robot was built in Japan which was named as WABOT-1.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89725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History of  AI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145" y="432435"/>
            <a:ext cx="4248150" cy="261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sz="12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first AI winter (1974-1980)</a:t>
            </a:r>
            <a:endParaRPr sz="12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The duration between years 1974 to 1980 was the first AI winter duration. AI winter refers to the time period where computer scientist dealt with </a:t>
            </a: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 severe shortage of funding from government for AI researches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During AI winters, an interest of publicity on artificial intelligence was decreased.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ClrTx/>
              <a:buSzTx/>
              <a:buFont typeface="Wingdings" panose="05000000000000000000" charset="0"/>
              <a:buChar char="p"/>
            </a:pPr>
            <a:r>
              <a:rPr sz="12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 boom of AI (1980-1987)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Year 1980: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 After AI winter duration, AI came back with </a:t>
            </a:r>
            <a:r>
              <a:rPr sz="10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"Expert System"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. Expert systems were programmed that </a:t>
            </a: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emulate the decision-making ability of a human expert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Font typeface="Wingdings" panose="05000000000000000000" charset="0"/>
              <a:buChar char="ü"/>
            </a:pP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In the Year 1980, the first national conference of the American Association of Artificial Intelligence was held at Stanford University.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4615" y="113030"/>
            <a:ext cx="1619250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Lecture: Introduction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0045" y="936625"/>
            <a:ext cx="4055745" cy="138303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sz="1200" b="1">
                <a:latin typeface="Arial" panose="020B0604020202090204" pitchFamily="34" charset="0"/>
                <a:cs typeface="Arial" panose="020B0604020202090204" pitchFamily="34" charset="0"/>
              </a:rPr>
              <a:t>Administration details</a:t>
            </a:r>
            <a:endParaRPr lang="en-US" sz="1200" b="1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charset="0"/>
              <a:buChar char="p"/>
            </a:pPr>
            <a:endParaRPr lang="en-US" sz="1200" b="1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sz="1200" b="1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Deep Learning and Reinforcement Learning</a:t>
            </a:r>
            <a:endParaRPr lang="en-US" sz="1200" b="1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/>
            <a:r>
              <a:rPr lang="en-US" sz="1000">
                <a:latin typeface="Arial" panose="020B0604020202090204"/>
              </a:rPr>
              <a:t> </a:t>
            </a:r>
            <a:endParaRPr lang="en-US" sz="1000"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89725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History of  AI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145" y="432435"/>
            <a:ext cx="4248150" cy="2922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sz="12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second AI winter (1987-1993)</a:t>
            </a:r>
            <a:endParaRPr sz="12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The duration between the years 1987 to 1993 was the second AI Winter duration.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Again Investors and government stopped in funding for AI research as due to high cost but not efficient result. The expert system such as XCON was very cost effective.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ClrTx/>
              <a:buSzTx/>
              <a:buFont typeface="Wingdings" panose="05000000000000000000" charset="0"/>
              <a:buChar char="p"/>
            </a:pPr>
            <a:r>
              <a:rPr sz="12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emergence of intelligent agents (1993-2011)</a:t>
            </a:r>
            <a:endParaRPr sz="12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ClrTx/>
              <a:buSzTx/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Year 1997: 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In the year 1997, IBM Deep Blue beats world chess champion, Gary Kasparov, and became the first computer to beat a world chess champion.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ClrTx/>
              <a:buSzTx/>
              <a:buFont typeface="Wingdings" panose="05000000000000000000" charset="0"/>
              <a:buChar char="ü"/>
            </a:pP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ClrTx/>
              <a:buSzTx/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Year 2002: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 for the first time, AI entered the home in the form of Roomba, a vacuum cleaner.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ClrTx/>
              <a:buSzTx/>
              <a:buFont typeface="Wingdings" panose="05000000000000000000" charset="0"/>
              <a:buChar char="ü"/>
            </a:pP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buClrTx/>
              <a:buSzTx/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Year 2006: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 AI came in the Business world till the year 2006. Companies like Facebook, Twitter, and Netflix also started using AI.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89725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History of  AI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145" y="432435"/>
            <a:ext cx="4248150" cy="3014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sz="10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Deep learning, big data and artificial general intelligence (2011-present)</a:t>
            </a:r>
            <a:endParaRPr sz="10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2010:</a:t>
            </a:r>
            <a:r>
              <a:rPr sz="1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ImageNet launched the ImageNet </a:t>
            </a: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Large Scale Visual Recognition Challenge</a:t>
            </a:r>
            <a:r>
              <a:rPr sz="1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(ILSVRC), their annual AI object recognition competition.</a:t>
            </a:r>
            <a:endParaRPr sz="100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endParaRPr sz="100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2011:</a:t>
            </a:r>
            <a:r>
              <a:rPr sz="1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Watson, </a:t>
            </a: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 natural language question answering computer </a:t>
            </a:r>
            <a:r>
              <a:rPr sz="1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created by IBM, defeated two former Jeopardy! champions, Ken Jennings and Brad Rutter, in a televised game.</a:t>
            </a:r>
            <a:endParaRPr sz="100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endParaRPr sz="100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2014:</a:t>
            </a:r>
            <a:r>
              <a:rPr sz="1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Chatbot "Eugene Goostman" </a:t>
            </a: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won a competition in the infamous "Turing test."</a:t>
            </a:r>
            <a:endParaRPr sz="10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endParaRPr sz="100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2015-2017:</a:t>
            </a:r>
            <a:r>
              <a:rPr sz="1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Google DeepMind’s </a:t>
            </a: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AlphaGo</a:t>
            </a:r>
            <a:r>
              <a:rPr sz="1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, a computer program that plays the board game Go, defeated various (human) champions.</a:t>
            </a:r>
            <a:endParaRPr sz="100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endParaRPr sz="100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2021</a:t>
            </a: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:</a:t>
            </a:r>
            <a:r>
              <a:rPr sz="1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AlphaFold: </a:t>
            </a:r>
            <a:r>
              <a:rPr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DeepMind’s protein-folding AI is transformational</a:t>
            </a:r>
            <a:r>
              <a:rPr lang="en-US" sz="1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as u</a:t>
            </a:r>
            <a:r>
              <a:rPr sz="1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nderstanding proteins and their complex 3D shapes is key to understanding life, and especially for developing drugs</a:t>
            </a:r>
            <a:endParaRPr sz="100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291782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Machine Learning  </a:t>
            </a:r>
            <a:r>
              <a:rPr lang="en-US" sz="1200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≠</a:t>
            </a:r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  Artificial Intelligence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936625" y="432435"/>
            <a:ext cx="2795270" cy="18059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44145" y="2376170"/>
            <a:ext cx="424815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AI is a </a:t>
            </a: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bigger concept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 to create intelligent machines that can simulate human thinking capability and behavior</a:t>
            </a: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M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achine learning is </a:t>
            </a: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an application or subset of AI</a:t>
            </a:r>
            <a:r>
              <a:rPr lang="zh-CN" altLang="en-US" sz="1000">
                <a:solidFill>
                  <a:srgbClr val="3332B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that allows machines to learn from data without being programmed explicitly</a:t>
            </a: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91440" y="109855"/>
            <a:ext cx="190754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What is Machine Learning?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5176" y="405384"/>
            <a:ext cx="4139184" cy="51206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ts val="1320"/>
              </a:lnSpc>
              <a:spcAft>
                <a:spcPts val="210"/>
              </a:spcAft>
              <a:buFont typeface="Wingdings" panose="05000000000000000000" charset="0"/>
              <a:buChar char="p"/>
            </a:pPr>
            <a:r>
              <a:rPr lang="en-US" sz="1000">
                <a:latin typeface="Arial" panose="020B0604020202090204"/>
              </a:rPr>
              <a:t>How can we solve a specific problem?</a:t>
            </a:r>
            <a:endParaRPr lang="en-US" sz="1000">
              <a:latin typeface="Arial" panose="020B0604020202090204"/>
            </a:endParaRPr>
          </a:p>
          <a:p>
            <a:pPr marL="171450" indent="-171450" algn="just">
              <a:lnSpc>
                <a:spcPts val="1320"/>
              </a:lnSpc>
              <a:spcAft>
                <a:spcPts val="21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/>
              </a:rPr>
              <a:t>As computer scientists, we 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</a:rPr>
              <a:t>write a program </a:t>
            </a:r>
            <a:r>
              <a:rPr lang="en-US" sz="1000">
                <a:latin typeface="Arial" panose="020B0604020202090204"/>
              </a:rPr>
              <a:t>that encodes a set of rules that are useful to solve the problem</a:t>
            </a:r>
            <a:endParaRPr lang="en-US" sz="1000">
              <a:latin typeface="Arial" panose="020B06040202020902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72184" y="3020568"/>
            <a:ext cx="2221992" cy="1524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Figure : </a:t>
            </a:r>
            <a:r>
              <a:rPr lang="en-US" sz="850">
                <a:latin typeface="Arial" panose="020B0604020202090204"/>
              </a:rPr>
              <a:t>M</a:t>
            </a:r>
            <a:r>
              <a:rPr lang="en-US" sz="850">
                <a:latin typeface="Arial" panose="020B0604020202090204"/>
              </a:rPr>
              <a:t>ake a robot cook</a:t>
            </a:r>
            <a:endParaRPr lang="en-US" sz="850">
              <a:latin typeface="Arial" panose="020B060402020209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290" y="1224280"/>
            <a:ext cx="2201545" cy="15963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94615" y="109855"/>
            <a:ext cx="1913890" cy="19812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What is Machine Learning?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5430" y="405130"/>
            <a:ext cx="4142105" cy="96329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ts val="1320"/>
              </a:lnSpc>
              <a:spcAft>
                <a:spcPts val="210"/>
              </a:spcAft>
              <a:buFont typeface="Wingdings" panose="05000000000000000000" charset="0"/>
              <a:buChar char="p"/>
            </a:pPr>
            <a:r>
              <a:rPr lang="en-US" sz="1000">
                <a:latin typeface="Arial" panose="020B0604020202090204"/>
                <a:sym typeface="+mn-ea"/>
              </a:rPr>
              <a:t>How can we solve a specific problem?</a:t>
            </a:r>
            <a:endParaRPr lang="en-US" sz="1000">
              <a:latin typeface="Arial" panose="020B0604020202090204"/>
            </a:endParaRPr>
          </a:p>
          <a:p>
            <a:pPr marL="171450" indent="-171450" algn="just">
              <a:lnSpc>
                <a:spcPts val="1320"/>
              </a:lnSpc>
              <a:spcAft>
                <a:spcPts val="21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/>
                <a:sym typeface="+mn-ea"/>
              </a:rPr>
              <a:t>As computer scientists, we 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write a program </a:t>
            </a:r>
            <a:r>
              <a:rPr lang="en-US" sz="1000">
                <a:latin typeface="Arial" panose="020B0604020202090204"/>
                <a:sym typeface="+mn-ea"/>
              </a:rPr>
              <a:t>that encodes a set of rules that are useful to solve the problem</a:t>
            </a:r>
            <a:endParaRPr lang="en-US" sz="1000"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ts val="1320"/>
              </a:lnSpc>
              <a:spcAft>
                <a:spcPts val="21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/>
                <a:sym typeface="+mn-ea"/>
              </a:rPr>
              <a:t>But </a:t>
            </a:r>
            <a:r>
              <a:rPr lang="en-US" sz="1000">
                <a:latin typeface="Arial" panose="020B0604020202090204" pitchFamily="34" charset="0"/>
                <a:cs typeface="Arial" panose="020B0604020202090204" pitchFamily="34" charset="0"/>
              </a:rPr>
              <a:t>In many cases it is </a:t>
            </a: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very difficult to specify those rules</a:t>
            </a:r>
            <a:r>
              <a:rPr lang="en-US" sz="1000">
                <a:latin typeface="Arial" panose="020B0604020202090204" pitchFamily="34" charset="0"/>
                <a:cs typeface="Arial" panose="020B0604020202090204" pitchFamily="34" charset="0"/>
              </a:rPr>
              <a:t>, e.g., given a picture determine whether there is a cat in the image</a:t>
            </a:r>
            <a:endParaRPr lang="en-US"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35" y="1368425"/>
            <a:ext cx="3884930" cy="18942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288290" y="576580"/>
            <a:ext cx="4218305" cy="240220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>
              <a:lnSpc>
                <a:spcPct val="100000"/>
              </a:lnSpc>
              <a:buFont typeface="Wingdings" panose="05000000000000000000" charset="0"/>
              <a:buChar char="p"/>
            </a:pP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Learning systems are not directly programmed to solve a problem, instead, they </a:t>
            </a:r>
            <a:r>
              <a:rPr lang="en-US" sz="12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develop own program (rules)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based on:</a:t>
            </a:r>
            <a:endParaRPr lang="en-US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lnSpc>
                <a:spcPct val="230000"/>
              </a:lnSpc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Examples </a:t>
            </a:r>
            <a:r>
              <a:rPr lang="en-US" sz="1000">
                <a:latin typeface="Arial" panose="020B0604020202090204" pitchFamily="34" charset="0"/>
                <a:cs typeface="Arial" panose="020B0604020202090204" pitchFamily="34" charset="0"/>
              </a:rPr>
              <a:t>of how they should behave</a:t>
            </a:r>
            <a:endParaRPr 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lnSpc>
                <a:spcPct val="135000"/>
              </a:lnSpc>
              <a:spcAft>
                <a:spcPts val="35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 pitchFamily="34" charset="0"/>
                <a:cs typeface="Arial" panose="020B0604020202090204" pitchFamily="34" charset="0"/>
              </a:rPr>
              <a:t>From </a:t>
            </a: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trial-and-error </a:t>
            </a:r>
            <a:r>
              <a:rPr lang="en-US" sz="1000">
                <a:latin typeface="Arial" panose="020B0604020202090204" pitchFamily="34" charset="0"/>
                <a:cs typeface="Arial" panose="020B0604020202090204" pitchFamily="34" charset="0"/>
              </a:rPr>
              <a:t>experience trying to solve the problem</a:t>
            </a:r>
            <a:endParaRPr 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lnSpc>
                <a:spcPct val="135000"/>
              </a:lnSpc>
              <a:spcAft>
                <a:spcPts val="350"/>
              </a:spcAft>
              <a:buNone/>
            </a:pPr>
            <a:endParaRPr 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lnSpc>
                <a:spcPts val="1320"/>
              </a:lnSpc>
              <a:spcAft>
                <a:spcPts val="350"/>
              </a:spcAft>
              <a:buFont typeface="Wingdings" panose="05000000000000000000" charset="0"/>
              <a:buChar char="p"/>
            </a:pP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</a:rPr>
              <a:t>Different than standard CS:</a:t>
            </a:r>
            <a:endParaRPr lang="en-US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lnSpc>
                <a:spcPts val="1320"/>
              </a:lnSpc>
              <a:spcAft>
                <a:spcPts val="35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 pitchFamily="34" charset="0"/>
                <a:cs typeface="Arial" panose="020B0604020202090204" pitchFamily="34" charset="0"/>
              </a:rPr>
              <a:t>Want to </a:t>
            </a: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implement unknown function</a:t>
            </a:r>
            <a:r>
              <a:rPr lang="en-US" sz="1000">
                <a:latin typeface="Arial" panose="020B0604020202090204" pitchFamily="34" charset="0"/>
                <a:cs typeface="Arial" panose="020B0604020202090204" pitchFamily="34" charset="0"/>
              </a:rPr>
              <a:t>, only have access e.g., to sample input-output pairs (training examples)</a:t>
            </a:r>
            <a:endParaRPr 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l">
              <a:lnSpc>
                <a:spcPts val="1320"/>
              </a:lnSpc>
              <a:spcAft>
                <a:spcPts val="35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 pitchFamily="34" charset="0"/>
                <a:cs typeface="Arial" panose="020B0604020202090204" pitchFamily="34" charset="0"/>
              </a:rPr>
              <a:t>Learning simply means </a:t>
            </a: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incorporating information from the training examples into the system</a:t>
            </a:r>
            <a:endParaRPr lang="en-US" sz="10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440" y="109855"/>
            <a:ext cx="191325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What is Machine Learning?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66065" y="504825"/>
            <a:ext cx="4142105" cy="96329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ts val="1320"/>
              </a:lnSpc>
              <a:spcAft>
                <a:spcPts val="210"/>
              </a:spcAft>
              <a:buFont typeface="Wingdings" panose="05000000000000000000" charset="0"/>
              <a:buChar char="p"/>
            </a:pPr>
            <a:r>
              <a:rPr lang="en-US" sz="1000">
                <a:latin typeface="Arial" panose="020B0604020202090204"/>
                <a:sym typeface="+mn-ea"/>
              </a:rPr>
              <a:t>Machine learn to classify a cat picture</a:t>
            </a:r>
            <a:endParaRPr lang="en-US" sz="1000">
              <a:latin typeface="Arial" panose="020B0604020202090204"/>
            </a:endParaRPr>
          </a:p>
          <a:p>
            <a:pPr marL="171450" indent="-171450" algn="just">
              <a:lnSpc>
                <a:spcPts val="1320"/>
              </a:lnSpc>
              <a:spcAft>
                <a:spcPts val="21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/>
                <a:sym typeface="+mn-ea"/>
              </a:rPr>
              <a:t>Offer a large number of cat pictures with labels and train a model</a:t>
            </a:r>
            <a:endParaRPr lang="en-US" sz="1000"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ts val="1320"/>
              </a:lnSpc>
              <a:spcAft>
                <a:spcPts val="21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/>
                <a:sym typeface="+mn-ea"/>
              </a:rPr>
              <a:t>Use the trained model to predict where there is a cat or not for any given picture</a:t>
            </a:r>
            <a:endParaRPr lang="en-US"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35" y="1368425"/>
            <a:ext cx="3884930" cy="189420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7790" y="109855"/>
            <a:ext cx="3855720" cy="19812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Tasks that requires machine learning: Recognizing a cat!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99695" y="110490"/>
            <a:ext cx="3512820" cy="19939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Tasks that benefits from machine learning: cooking!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7898" y="636877"/>
            <a:ext cx="4184181" cy="32021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/>
            <a:r>
              <a:rPr lang="en-US" sz="1600" b="1">
                <a:latin typeface="Times New Roman" panose="02020603050405020304"/>
              </a:rPr>
              <a:t>Robots learn to cook by watching YouTube</a:t>
            </a:r>
            <a:endParaRPr lang="en-US" sz="1600" b="1">
              <a:latin typeface="Times New Roman" panose="02020603050405020304"/>
            </a:endParaRPr>
          </a:p>
          <a:p>
            <a:pPr indent="0"/>
            <a:r>
              <a:rPr lang="en-US" sz="650">
                <a:latin typeface="Times New Roman" panose="02020603050405020304"/>
              </a:rPr>
              <a:t>When it comes to learning how to cook, it turns out that robots may not be so different from humans after all... or are they?</a:t>
            </a:r>
            <a:endParaRPr lang="en-US" sz="650">
              <a:latin typeface="Times New Roman" panose="02020603050405020304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1152525"/>
            <a:ext cx="3928110" cy="20307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1440" y="109728"/>
            <a:ext cx="1386840" cy="204216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Why use learning?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8290" y="432435"/>
            <a:ext cx="3888105" cy="64579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48590" indent="-171450" algn="just">
              <a:lnSpc>
                <a:spcPct val="120000"/>
              </a:lnSpc>
              <a:spcAft>
                <a:spcPts val="350"/>
              </a:spcAft>
              <a:buFont typeface="Wingdings" panose="05000000000000000000" charset="0"/>
              <a:buChar char="p"/>
            </a:pPr>
            <a:r>
              <a:rPr lang="en-US" sz="1200">
                <a:latin typeface="Arial" panose="020B0604020202090204"/>
              </a:rPr>
              <a:t>It is very hard to write programs that solve problems like recognizing a handwritten digit</a:t>
            </a:r>
            <a:endParaRPr lang="en-US" sz="1200">
              <a:latin typeface="Arial" panose="020B0604020202090204"/>
            </a:endParaRPr>
          </a:p>
          <a:p>
            <a:pPr marL="171450" indent="-171450" algn="l">
              <a:lnSpc>
                <a:spcPts val="1320"/>
              </a:lnSpc>
              <a:spcAft>
                <a:spcPts val="35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What distinguishes a 2 from a 7?</a:t>
            </a:r>
            <a:endParaRPr lang="en-US" sz="10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5465" y="1146810"/>
            <a:ext cx="3195955" cy="20904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1440" y="109728"/>
            <a:ext cx="1386840" cy="204216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Why use learning?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5430" y="499745"/>
            <a:ext cx="4148455" cy="245427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ts val="1320"/>
              </a:lnSpc>
              <a:spcAft>
                <a:spcPts val="210"/>
              </a:spcAft>
              <a:buClrTx/>
              <a:buSzTx/>
              <a:buFont typeface="Wingdings" panose="05000000000000000000" charset="0"/>
              <a:buChar char="p"/>
            </a:pPr>
            <a:r>
              <a:rPr lang="en-US" sz="1200">
                <a:latin typeface="Arial" panose="020B0604020202090204"/>
              </a:rPr>
              <a:t>It is very hard to write programs that solve problems like recognizing a handwritten digit</a:t>
            </a:r>
            <a:endParaRPr lang="en-US" sz="1200">
              <a:latin typeface="Arial" panose="020B0604020202090204"/>
            </a:endParaRPr>
          </a:p>
          <a:p>
            <a:pPr marL="171450" indent="-171450" algn="l">
              <a:lnSpc>
                <a:spcPts val="1320"/>
              </a:lnSpc>
              <a:spcAft>
                <a:spcPts val="35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What distinguishes a 2 from a 7?</a:t>
            </a:r>
            <a:endParaRPr lang="en-US" sz="10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l">
              <a:lnSpc>
                <a:spcPts val="1320"/>
              </a:lnSpc>
              <a:spcAft>
                <a:spcPts val="350"/>
              </a:spcAft>
              <a:buClrTx/>
              <a:buSzTx/>
              <a:buFont typeface="Wingdings" panose="05000000000000000000" charset="0"/>
              <a:buChar char="ü"/>
            </a:pPr>
            <a:endParaRPr lang="en-US" sz="10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l">
              <a:lnSpc>
                <a:spcPts val="1320"/>
              </a:lnSpc>
              <a:spcAft>
                <a:spcPts val="350"/>
              </a:spcAft>
              <a:buClrTx/>
              <a:buSzTx/>
              <a:buFont typeface="Wingdings" panose="05000000000000000000" charset="0"/>
              <a:buChar char="p"/>
            </a:pPr>
            <a:r>
              <a:rPr lang="en-US" sz="1200">
                <a:latin typeface="Arial" panose="020B0604020202090204"/>
              </a:rPr>
              <a:t>How does our brain do it?</a:t>
            </a:r>
            <a:endParaRPr lang="en-US" sz="1200">
              <a:latin typeface="Arial" panose="020B0604020202090204"/>
            </a:endParaRPr>
          </a:p>
          <a:p>
            <a:pPr marL="171450" indent="-171450" algn="just">
              <a:lnSpc>
                <a:spcPts val="1320"/>
              </a:lnSpc>
              <a:spcAft>
                <a:spcPts val="21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/>
              </a:rPr>
              <a:t>Instead of writing a program by hand, we </a:t>
            </a: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collect examples</a:t>
            </a:r>
            <a:r>
              <a:rPr lang="en-US" sz="1000">
                <a:latin typeface="Arial" panose="020B0604020202090204"/>
              </a:rPr>
              <a:t> that specify the correct output for a given input</a:t>
            </a:r>
            <a:endParaRPr lang="en-US" sz="1000">
              <a:latin typeface="Arial" panose="020B0604020202090204"/>
            </a:endParaRPr>
          </a:p>
          <a:p>
            <a:pPr marL="171450" indent="-171450" algn="just">
              <a:lnSpc>
                <a:spcPts val="1320"/>
              </a:lnSpc>
              <a:spcAft>
                <a:spcPts val="21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/>
              </a:rPr>
              <a:t>A machine learning algorithm then </a:t>
            </a: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takes these examples and produces a program that does the job</a:t>
            </a:r>
            <a:endParaRPr lang="en-US" sz="1000">
              <a:latin typeface="Arial" panose="020B0604020202090204"/>
            </a:endParaRPr>
          </a:p>
          <a:p>
            <a:pPr marL="171450" indent="-171450" algn="just">
              <a:lnSpc>
                <a:spcPts val="1320"/>
              </a:lnSpc>
              <a:spcAft>
                <a:spcPts val="21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/>
              </a:rPr>
              <a:t>The program produced by the learning algorithm may </a:t>
            </a: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look very different from a typical hand-written program</a:t>
            </a:r>
            <a:r>
              <a:rPr lang="en-US" sz="1000">
                <a:latin typeface="Arial" panose="020B0604020202090204"/>
              </a:rPr>
              <a:t>. It may contain millions of numbers.</a:t>
            </a:r>
            <a:endParaRPr lang="en-US" sz="1000">
              <a:latin typeface="Arial" panose="020B0604020202090204"/>
            </a:endParaRPr>
          </a:p>
          <a:p>
            <a:pPr marL="171450" indent="-171450" algn="just">
              <a:lnSpc>
                <a:spcPts val="1320"/>
              </a:lnSpc>
              <a:spcAft>
                <a:spcPts val="21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/>
              </a:rPr>
              <a:t>If we do it right, the program </a:t>
            </a: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works for new cases as well as the ones we trained it on</a:t>
            </a:r>
            <a:r>
              <a:rPr lang="en-US" sz="1000">
                <a:latin typeface="Arial" panose="020B0604020202090204"/>
              </a:rPr>
              <a:t>.</a:t>
            </a:r>
            <a:endParaRPr lang="en-US" sz="1000"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4615" y="113030"/>
            <a:ext cx="776605" cy="16446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The Team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2435" y="400050"/>
            <a:ext cx="3526790" cy="298069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spcAft>
                <a:spcPts val="980"/>
              </a:spcAft>
              <a:buFont typeface="Wingdings" panose="05000000000000000000" charset="0"/>
              <a:buChar char="p"/>
            </a:pP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</a:rPr>
              <a:t>Instructor:</a:t>
            </a:r>
            <a:endParaRPr lang="en-US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lvl="0" indent="-285750" algn="just">
              <a:spcAft>
                <a:spcPts val="28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 pitchFamily="34" charset="0"/>
                <a:cs typeface="Arial" panose="020B0604020202090204" pitchFamily="34" charset="0"/>
              </a:rPr>
              <a:t>Zhiyun Lin (</a:t>
            </a:r>
            <a:r>
              <a:rPr lang="zh-CN" altLang="en-US" sz="1000" b="1">
                <a:latin typeface="Arial Bold" panose="020B0604020202090204" charset="0"/>
                <a:cs typeface="Arial" panose="020B0604020202090204" pitchFamily="34" charset="0"/>
              </a:rPr>
              <a:t>林志赟</a:t>
            </a:r>
            <a:r>
              <a:rPr lang="en-US" sz="1000">
                <a:latin typeface="Arial" panose="020B0604020202090204" pitchFamily="34" charset="0"/>
                <a:cs typeface="Arial" panose="020B0604020202090204" pitchFamily="34" charset="0"/>
              </a:rPr>
              <a:t>)</a:t>
            </a:r>
            <a:endParaRPr 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lvl="0" indent="-285750" algn="just">
              <a:spcAft>
                <a:spcPts val="280"/>
              </a:spcAft>
              <a:buFont typeface="Wingdings" panose="05000000000000000000" charset="0"/>
              <a:buChar char="ü"/>
            </a:pPr>
            <a:endParaRPr 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lvl="0" indent="-171450" algn="just">
              <a:spcAft>
                <a:spcPts val="980"/>
              </a:spcAft>
              <a:buClrTx/>
              <a:buSzTx/>
              <a:buFont typeface="Wingdings" panose="05000000000000000000" charset="0"/>
              <a:buChar char="p"/>
            </a:pP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</a:rPr>
              <a:t>Email:</a:t>
            </a:r>
            <a:endParaRPr lang="en-US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ü"/>
            </a:pPr>
            <a:r>
              <a:rPr lang="en-US" sz="1000">
                <a:solidFill>
                  <a:srgbClr val="3333B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linzy@sustech.edu.cn</a:t>
            </a:r>
            <a:r>
              <a:rPr lang="en-US" sz="1000">
                <a:solidFill>
                  <a:srgbClr val="3333B2"/>
                </a:solidFill>
                <a:latin typeface="Arial" panose="020B0604020202090204" pitchFamily="34" charset="0"/>
                <a:cs typeface="Arial" panose="020B0604020202090204" pitchFamily="34" charset="0"/>
                <a:hlinkClick r:id="rId1"/>
              </a:rPr>
              <a:t> </a:t>
            </a:r>
            <a:endParaRPr lang="en-US" sz="1000">
              <a:solidFill>
                <a:srgbClr val="3333B2"/>
              </a:solidFill>
              <a:latin typeface="Arial" panose="020B0604020202090204" pitchFamily="34" charset="0"/>
              <a:cs typeface="Arial" panose="020B0604020202090204" pitchFamily="34" charset="0"/>
              <a:hlinkClick r:id="rId1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1200">
              <a:solidFill>
                <a:srgbClr val="ED008C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spcAft>
                <a:spcPts val="560"/>
              </a:spcAft>
              <a:buFont typeface="Wingdings" panose="05000000000000000000" charset="0"/>
              <a:buChar char="p"/>
            </a:pP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</a:rPr>
              <a:t>Office:</a:t>
            </a:r>
            <a:endParaRPr lang="en-US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 algn="just">
              <a:spcAft>
                <a:spcPts val="28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 pitchFamily="34" charset="0"/>
                <a:cs typeface="Arial" panose="020B0604020202090204" pitchFamily="34" charset="0"/>
              </a:rPr>
              <a:t>Room 602, Buidling 10, Chuangyuan</a:t>
            </a:r>
            <a:endParaRPr 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spcAft>
                <a:spcPts val="280"/>
              </a:spcAft>
            </a:pPr>
            <a:endParaRPr lang="en-US" sz="850">
              <a:latin typeface="Arial" panose="020B0604020202090204"/>
            </a:endParaRPr>
          </a:p>
          <a:p>
            <a:pPr marL="171450" indent="-171450" algn="just">
              <a:spcAft>
                <a:spcPts val="560"/>
              </a:spcAft>
              <a:buClrTx/>
              <a:buSzTx/>
              <a:buFont typeface="Wingdings" panose="05000000000000000000" charset="0"/>
              <a:buChar char="p"/>
            </a:pP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TA:</a:t>
            </a:r>
            <a:endParaRPr lang="en-US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 algn="just">
              <a:spcAft>
                <a:spcPts val="280"/>
              </a:spcAft>
              <a:buClrTx/>
              <a:buSzTx/>
              <a:buFont typeface="Wingdings" panose="05000000000000000000" charset="0"/>
              <a:buChar char="ü"/>
            </a:pP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吴金泽</a:t>
            </a: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jinze.wu@polito.it</a:t>
            </a:r>
            <a:endParaRPr lang="en-US" altLang="zh-CN" sz="10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 algn="just">
              <a:spcAft>
                <a:spcPts val="280"/>
              </a:spcAft>
              <a:buClrTx/>
              <a:buSzTx/>
              <a:buFont typeface="Wingdings" panose="05000000000000000000" charset="0"/>
              <a:buChar char="ü"/>
            </a:pP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朱骏玮</a:t>
            </a: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12431380@mail.sustech.edu.cn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</a:t>
            </a: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 algn="just">
              <a:spcAft>
                <a:spcPts val="280"/>
              </a:spcAft>
              <a:buClrTx/>
              <a:buSzTx/>
              <a:buFont typeface="Wingdings" panose="05000000000000000000" charset="0"/>
              <a:buChar char="ü"/>
            </a:pP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陈梓杰</a:t>
            </a: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12333205@mail.sustech.edu.cn</a:t>
            </a:r>
            <a:endParaRPr lang="en-US" altLang="zh-CN" sz="10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 algn="just">
              <a:spcAft>
                <a:spcPts val="28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李文杰  12332628@mail.sustech.edu.cn</a:t>
            </a:r>
            <a:endParaRPr lang="en-US" altLang="zh-CN" sz="10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171450" indent="-171450" algn="just">
              <a:spcAft>
                <a:spcPts val="280"/>
              </a:spcAft>
            </a:pPr>
            <a:endParaRPr lang="en-US" sz="850">
              <a:latin typeface="Arial" panose="020B0604020202090204"/>
            </a:endParaRPr>
          </a:p>
          <a:p>
            <a:pPr indent="190500" algn="just"/>
            <a:endParaRPr lang="en-US" sz="850"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306070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Learning algorithms are useful in many tasks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0792" y="499872"/>
            <a:ext cx="3590544" cy="1524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p>
            <a:pPr indent="139700"/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1.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Classification: </a:t>
            </a:r>
            <a:r>
              <a:rPr lang="en-US" sz="850">
                <a:latin typeface="Arial" panose="020B0604020202090204"/>
              </a:rPr>
              <a:t>Determine which discrete category the example is</a:t>
            </a:r>
            <a:endParaRPr lang="en-US" sz="850"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936" y="371856"/>
            <a:ext cx="3346704" cy="26426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3505" y="109855"/>
            <a:ext cx="1849755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Examples of Classification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85544" y="3057144"/>
            <a:ext cx="1005840" cy="1524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850">
                <a:latin typeface="Arial" panose="020B0604020202090204"/>
              </a:rPr>
              <a:t>What digit is this?</a:t>
            </a:r>
            <a:endParaRPr lang="en-US" sz="850"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103505" y="109855"/>
            <a:ext cx="1840865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Examples of Classification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845" y="792480"/>
            <a:ext cx="2856865" cy="20821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336" y="615696"/>
            <a:ext cx="3041904" cy="230733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3505" y="109855"/>
            <a:ext cx="1824355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Examples of Classification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70304" y="2962656"/>
            <a:ext cx="1149096" cy="12801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000">
                <a:latin typeface="Arial" panose="020B0604020202090204"/>
              </a:rPr>
              <a:t>What about this one?</a:t>
            </a:r>
            <a:endParaRPr lang="en-US" sz="1000"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7950" y="110490"/>
            <a:ext cx="1835785" cy="19558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Examples of Classification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12643" y="2664386"/>
            <a:ext cx="1616149" cy="150273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000">
                <a:latin typeface="Arial" panose="020B0604020202090204"/>
              </a:rPr>
              <a:t>Am I going to pass the exam?</a:t>
            </a:r>
            <a:endParaRPr lang="en-US" sz="1000">
              <a:latin typeface="Arial" panose="020B060402020209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6370" y="703580"/>
            <a:ext cx="1864995" cy="17506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307975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Learning algorithms are useful in many tasks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4696" y="499872"/>
            <a:ext cx="3596640" cy="37795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139700">
              <a:spcAft>
                <a:spcPts val="49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1.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Classification: </a:t>
            </a:r>
            <a:r>
              <a:rPr lang="en-US" sz="850">
                <a:latin typeface="Arial" panose="020B0604020202090204"/>
              </a:rPr>
              <a:t>Determine which discrete category the example is</a:t>
            </a:r>
            <a:endParaRPr lang="en-US" sz="850">
              <a:latin typeface="Arial" panose="020B0604020202090204"/>
            </a:endParaRPr>
          </a:p>
          <a:p>
            <a:pPr indent="139700"/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2.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Recognizing patterns: </a:t>
            </a:r>
            <a:r>
              <a:rPr lang="en-US" sz="850">
                <a:latin typeface="Arial" panose="020B0604020202090204"/>
              </a:rPr>
              <a:t>Speech recognition, facial identity, etc</a:t>
            </a:r>
            <a:endParaRPr lang="en-US" sz="850"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3632" y="109728"/>
            <a:ext cx="2526792" cy="204216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88900">
              <a:spcBef>
                <a:spcPts val="490"/>
              </a:spcBef>
            </a:pPr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Examples of Recognizing Patterns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431800"/>
            <a:ext cx="2984500" cy="22047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0680" y="2664460"/>
            <a:ext cx="41052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Siri 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supports a wide range of user commands, including performing phone actions, checking basic information, scheduling events and reminders. Its </a:t>
            </a: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speech recognition engine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 uses advanced machine learning technologies to function.</a:t>
            </a: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3632" y="109728"/>
            <a:ext cx="2526792" cy="204216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88900">
              <a:spcBef>
                <a:spcPts val="490"/>
              </a:spcBef>
            </a:pPr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Examples of Recognizing Patterns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480" y="648335"/>
            <a:ext cx="2880000" cy="1512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8290" y="2304415"/>
            <a:ext cx="4077970" cy="937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>
              <a:lnSpc>
                <a:spcPts val="1320"/>
              </a:lnSpc>
              <a:spcAft>
                <a:spcPts val="210"/>
              </a:spcAft>
              <a:buClrTx/>
              <a:buSzTx/>
              <a:buFont typeface="Wingdings" panose="05000000000000000000" charset="0"/>
              <a:buNone/>
            </a:pP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Facial recognition system</a:t>
            </a:r>
            <a:r>
              <a:rPr lang="en-US" sz="1000">
                <a:latin typeface="Arial" panose="020B0604020202090204"/>
                <a:sym typeface="+mn-ea"/>
              </a:rPr>
              <a:t>: M</a:t>
            </a:r>
            <a:r>
              <a:rPr lang="en-US" sz="1000">
                <a:latin typeface="Arial" panose="020B0604020202090204"/>
                <a:sym typeface="+mn-ea"/>
              </a:rPr>
              <a:t>atching a human face from a digital image or a video frame against a database of faces, typically employed to authenticate users through ID verification services, works by pinpointing and measuring facial features from a given image.</a:t>
            </a:r>
            <a:endParaRPr lang="en-US" altLang="en-US" sz="1000">
              <a:latin typeface="Arial" panose="020B0604020202090204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8065" y="112221"/>
            <a:ext cx="2518756" cy="195349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88900">
              <a:spcBef>
                <a:spcPts val="490"/>
              </a:spcBef>
            </a:pPr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Examples of Recognizing Patterns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3370" y="2473267"/>
            <a:ext cx="2622666" cy="153785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Figure </a:t>
            </a:r>
            <a:r>
              <a:rPr lang="zh-TW" sz="850">
                <a:solidFill>
                  <a:srgbClr val="3333B2"/>
                </a:solidFill>
                <a:latin typeface="Arial" panose="020B0604020202090204"/>
                <a:ea typeface="Arial" panose="020B0604020202090204"/>
              </a:rPr>
              <a:t>: </a:t>
            </a:r>
            <a:r>
              <a:rPr lang="en-US" sz="850">
                <a:latin typeface="Arial" panose="020B0604020202090204"/>
              </a:rPr>
              <a:t>Photomath:</a:t>
            </a:r>
            <a:r>
              <a:rPr lang="en-US" sz="850">
                <a:latin typeface="Arial" panose="020B0604020202090204"/>
                <a:hlinkClick r:id="rId1"/>
              </a:rPr>
              <a:t> </a:t>
            </a:r>
            <a:r>
              <a:rPr lang="en-US" sz="950">
                <a:solidFill>
                  <a:srgbClr val="0000FF"/>
                </a:solidFill>
                <a:latin typeface="Courier New" panose="02070609020205090404"/>
                <a:hlinkClick r:id="rId1"/>
              </a:rPr>
              <a:t>https://photomath.net/</a:t>
            </a:r>
            <a:endParaRPr lang="en-US" sz="950">
              <a:solidFill>
                <a:srgbClr val="0000FF"/>
              </a:solidFill>
              <a:latin typeface="Courier New" panose="02070609020205090404"/>
              <a:hlinkClick r:id="rId1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" y="504190"/>
            <a:ext cx="3368040" cy="1873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8290" y="2736215"/>
            <a:ext cx="412178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Photomath is a mobile computer algebra system with an augmented </a:t>
            </a: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optical character recognition system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 designed for use with a smartphone's camera to </a:t>
            </a: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scan and recognize mathematical equations.</a:t>
            </a: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304800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Learning algorithms are useful in other tasks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4696" y="499872"/>
            <a:ext cx="3956304" cy="7650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88900" algn="just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1.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Classification: </a:t>
            </a:r>
            <a:r>
              <a:rPr lang="en-US" sz="850">
                <a:latin typeface="Arial" panose="020B0604020202090204"/>
              </a:rPr>
              <a:t>Determine which discrete category the example is</a:t>
            </a:r>
            <a:endParaRPr lang="en-US" sz="850">
              <a:latin typeface="Arial" panose="020B0604020202090204"/>
            </a:endParaRPr>
          </a:p>
          <a:p>
            <a:pPr indent="88900" algn="just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2.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Recognizing patterns: </a:t>
            </a:r>
            <a:r>
              <a:rPr lang="en-US" sz="850">
                <a:latin typeface="Arial" panose="020B0604020202090204"/>
              </a:rPr>
              <a:t>Speech Recognition, facial identity, etc</a:t>
            </a:r>
            <a:endParaRPr lang="en-US" sz="850">
              <a:latin typeface="Arial" panose="020B0604020202090204"/>
            </a:endParaRPr>
          </a:p>
          <a:p>
            <a:pPr marL="142240" indent="-177800">
              <a:lnSpc>
                <a:spcPct val="123000"/>
              </a:lnSpc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   3.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Recommender systems: </a:t>
            </a:r>
            <a:r>
              <a:rPr lang="en-US" sz="850">
                <a:latin typeface="Arial" panose="020B0604020202090204"/>
              </a:rPr>
              <a:t>Noisy data, commercial pay-off (e.g., TikTok, Taobao, Amazon, Netflix).</a:t>
            </a:r>
            <a:endParaRPr lang="en-US" sz="850"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330" y="100330"/>
            <a:ext cx="1343025" cy="21971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Course Information 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5176" y="521208"/>
            <a:ext cx="4218432" cy="268833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l">
              <a:lnSpc>
                <a:spcPts val="204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sz="1200">
                <a:latin typeface="Arial" panose="020B0604020202090204"/>
              </a:rPr>
              <a:t>Lecture time and place: </a:t>
            </a:r>
            <a:endParaRPr lang="en-US" sz="1200">
              <a:latin typeface="Arial" panose="020B0604020202090204"/>
            </a:endParaRPr>
          </a:p>
          <a:p>
            <a:pPr marL="171450" lvl="1" indent="-171450" algn="l">
              <a:lnSpc>
                <a:spcPts val="204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/>
              </a:rPr>
              <a:t>Monday 19:00PM-20:50PM in the 3rd Lecture hall 208 (weekly)</a:t>
            </a:r>
            <a:endParaRPr lang="en-US" sz="1000">
              <a:latin typeface="Arial" panose="020B0604020202090204"/>
            </a:endParaRPr>
          </a:p>
          <a:p>
            <a:pPr marL="171450" lvl="1" indent="-171450" algn="l">
              <a:lnSpc>
                <a:spcPts val="2040"/>
              </a:lnSpc>
              <a:buClrTx/>
              <a:buSzTx/>
              <a:buFont typeface="Wingdings" panose="05000000000000000000" charset="0"/>
              <a:buChar char="ü"/>
            </a:pPr>
            <a:endParaRPr lang="en-US" sz="1000">
              <a:latin typeface="Arial" panose="020B0604020202090204"/>
            </a:endParaRPr>
          </a:p>
          <a:p>
            <a:pPr marL="171450" indent="-171450" algn="l">
              <a:lnSpc>
                <a:spcPts val="204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sz="1200">
                <a:latin typeface="Arial" panose="020B0604020202090204"/>
              </a:rPr>
              <a:t>Instruction language: </a:t>
            </a:r>
            <a:endParaRPr lang="en-US" sz="1200">
              <a:latin typeface="Arial" panose="020B0604020202090204"/>
            </a:endParaRPr>
          </a:p>
          <a:p>
            <a:pPr marL="171450" indent="-171450" algn="l">
              <a:lnSpc>
                <a:spcPts val="204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/>
              </a:rPr>
              <a:t>Chinese and English</a:t>
            </a:r>
            <a:endParaRPr lang="en-US" sz="1000">
              <a:latin typeface="Arial" panose="020B0604020202090204"/>
            </a:endParaRPr>
          </a:p>
          <a:p>
            <a:pPr marL="171450" indent="-171450" algn="l">
              <a:lnSpc>
                <a:spcPts val="2040"/>
              </a:lnSpc>
              <a:buClrTx/>
              <a:buSzTx/>
              <a:buFont typeface="Wingdings" panose="05000000000000000000" charset="0"/>
              <a:buChar char="p"/>
            </a:pPr>
            <a:endParaRPr lang="en-US" sz="1200">
              <a:latin typeface="Arial" panose="020B0604020202090204"/>
            </a:endParaRPr>
          </a:p>
          <a:p>
            <a:pPr marL="171450" indent="-171450" algn="l">
              <a:lnSpc>
                <a:spcPts val="204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sz="1200">
                <a:latin typeface="Arial" panose="020B0604020202090204"/>
              </a:rPr>
              <a:t>Lecture Website: </a:t>
            </a:r>
            <a:endParaRPr lang="en-US" sz="1200">
              <a:latin typeface="Arial" panose="020B0604020202090204"/>
            </a:endParaRPr>
          </a:p>
          <a:p>
            <a:pPr marL="171450" indent="-171450" algn="l">
              <a:lnSpc>
                <a:spcPts val="204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/>
              </a:rPr>
              <a:t>https://bb.sustech.edu.cn/</a:t>
            </a:r>
            <a:endParaRPr lang="en-US" sz="1000">
              <a:latin typeface="Arial" panose="020B0604020202090204"/>
            </a:endParaRPr>
          </a:p>
          <a:p>
            <a:pPr marL="171450" indent="-171450" algn="l">
              <a:lnSpc>
                <a:spcPts val="2040"/>
              </a:lnSpc>
              <a:buClrTx/>
              <a:buSzTx/>
              <a:buFont typeface="Wingdings" panose="05000000000000000000" charset="0"/>
              <a:buChar char="ü"/>
            </a:pPr>
            <a:endParaRPr lang="en-US" sz="1000">
              <a:latin typeface="Arial" panose="020B0604020202090204"/>
            </a:endParaRPr>
          </a:p>
          <a:p>
            <a:pPr marL="171450" indent="-171450" algn="l">
              <a:lnSpc>
                <a:spcPts val="204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sz="1200">
                <a:latin typeface="Arial" panose="020B0604020202090204"/>
                <a:sym typeface="+mn-ea"/>
              </a:rPr>
              <a:t>Class Group WeChat </a:t>
            </a:r>
            <a:endParaRPr lang="en-US" sz="1200">
              <a:latin typeface="Arial" panose="020B0604020202090204"/>
            </a:endParaRPr>
          </a:p>
          <a:p>
            <a:pPr indent="177800" algn="just">
              <a:lnSpc>
                <a:spcPts val="1390"/>
              </a:lnSpc>
              <a:spcAft>
                <a:spcPts val="280"/>
              </a:spcAft>
            </a:pPr>
            <a:endParaRPr lang="en-US" sz="850">
              <a:latin typeface="Arial" panose="020B0604020202090204"/>
            </a:endParaRPr>
          </a:p>
          <a:p>
            <a:pPr indent="177800" algn="just">
              <a:lnSpc>
                <a:spcPts val="1390"/>
              </a:lnSpc>
              <a:spcAft>
                <a:spcPts val="280"/>
              </a:spcAft>
            </a:pPr>
            <a:endParaRPr lang="en-US" sz="850">
              <a:latin typeface="Arial" panose="020B06040202020902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4535" b="5387"/>
          <a:stretch>
            <a:fillRect/>
          </a:stretch>
        </p:blipFill>
        <p:spPr>
          <a:xfrm>
            <a:off x="2448560" y="1152525"/>
            <a:ext cx="1956435" cy="20567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3505" y="109855"/>
            <a:ext cx="277241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Examples of Recommendation Systems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725" y="792480"/>
            <a:ext cx="3308985" cy="16751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08380" y="2808605"/>
            <a:ext cx="31654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How TikTok recommends videos #ForYou</a:t>
            </a: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3505" y="109855"/>
            <a:ext cx="279019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Examples of Recommendation Systems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599440"/>
            <a:ext cx="4070985" cy="22580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1975" y="2880360"/>
            <a:ext cx="36112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A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ims at providing users with attention-grabbing items based on their preferences</a:t>
            </a: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 in Taobao</a:t>
            </a:r>
            <a:endParaRPr lang="en-US" altLang="zh-CN"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308356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Learning algorithms are useful in other tasks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1648" y="499872"/>
            <a:ext cx="3959352" cy="98755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1.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Classification: </a:t>
            </a:r>
            <a:r>
              <a:rPr lang="en-US" sz="850">
                <a:latin typeface="Arial" panose="020B0604020202090204"/>
              </a:rPr>
              <a:t>Determine which discrete category the example is</a:t>
            </a:r>
            <a:endParaRPr lang="en-US" sz="850">
              <a:latin typeface="Arial" panose="020B060402020209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2.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Recognizing patterns: </a:t>
            </a:r>
            <a:r>
              <a:rPr lang="en-US" sz="850">
                <a:latin typeface="Arial" panose="020B0604020202090204"/>
              </a:rPr>
              <a:t>Speech Recognition, facial identity, etc</a:t>
            </a:r>
            <a:endParaRPr lang="en-US" sz="850">
              <a:latin typeface="Arial" panose="020B060402020209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3.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Recommender systems: </a:t>
            </a:r>
            <a:r>
              <a:rPr lang="en-US" sz="850">
                <a:latin typeface="Arial" panose="020B0604020202090204"/>
              </a:rPr>
              <a:t>Noisy data, commercial pay-off (e.g., TikTok, Taobao).</a:t>
            </a:r>
            <a:endParaRPr lang="en-US" sz="850">
              <a:latin typeface="Arial" panose="020B0604020202090204"/>
            </a:endParaRPr>
          </a:p>
          <a:p>
            <a:pPr indent="0" algn="just">
              <a:lnSpc>
                <a:spcPct val="123000"/>
              </a:lnSpc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4.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Information retrieval: </a:t>
            </a:r>
            <a:r>
              <a:rPr lang="en-US" sz="850">
                <a:latin typeface="Arial" panose="020B0604020202090204"/>
              </a:rPr>
              <a:t>Find documents or images with similar content</a:t>
            </a:r>
            <a:endParaRPr lang="en-US" sz="850"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2344420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Examples of Information Retrieval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580" y="504190"/>
            <a:ext cx="3600000" cy="260658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103505" y="109855"/>
            <a:ext cx="2350770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Examples of Information Retrieval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" y="432435"/>
            <a:ext cx="4498975" cy="29133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103505" y="109855"/>
            <a:ext cx="2353945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Examples of Information Retrieval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620" y="576580"/>
            <a:ext cx="3323590" cy="267271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307594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Learning algorithms are useful in other tasks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1648" y="499872"/>
            <a:ext cx="4084320" cy="134112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1.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Classification: </a:t>
            </a:r>
            <a:r>
              <a:rPr lang="en-US" sz="850">
                <a:latin typeface="Arial" panose="020B0604020202090204"/>
              </a:rPr>
              <a:t>Determine which discrete category the example is</a:t>
            </a:r>
            <a:endParaRPr lang="en-US" sz="850">
              <a:latin typeface="Arial" panose="020B060402020209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2.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Recognizing patterns: </a:t>
            </a:r>
            <a:r>
              <a:rPr lang="en-US" sz="850">
                <a:latin typeface="Arial" panose="020B0604020202090204"/>
              </a:rPr>
              <a:t>Speech Recognition, facial identity, etc</a:t>
            </a:r>
            <a:endParaRPr lang="en-US" sz="850">
              <a:latin typeface="Arial" panose="020B060402020209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3.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Recommender systems: </a:t>
            </a:r>
            <a:r>
              <a:rPr lang="en-US" sz="850">
                <a:latin typeface="Arial" panose="020B0604020202090204"/>
              </a:rPr>
              <a:t>Noisy data, commercial pay-off (e.g., </a:t>
            </a:r>
            <a:r>
              <a:rPr lang="en-US" sz="850">
                <a:latin typeface="Arial" panose="020B0604020202090204"/>
                <a:sym typeface="+mn-ea"/>
              </a:rPr>
              <a:t>TikTok, Taobao</a:t>
            </a:r>
            <a:r>
              <a:rPr lang="en-US" sz="850">
                <a:latin typeface="Arial" panose="020B0604020202090204"/>
              </a:rPr>
              <a:t>).</a:t>
            </a:r>
            <a:endParaRPr lang="en-US" sz="850">
              <a:latin typeface="Arial" panose="020B060402020209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4.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Information retrieval: </a:t>
            </a:r>
            <a:r>
              <a:rPr lang="en-US" sz="850">
                <a:latin typeface="Arial" panose="020B0604020202090204"/>
              </a:rPr>
              <a:t>Find documents or images with similar content</a:t>
            </a:r>
            <a:endParaRPr lang="en-US" sz="850">
              <a:latin typeface="Arial" panose="020B0604020202090204"/>
            </a:endParaRPr>
          </a:p>
          <a:p>
            <a:pPr marL="141605" indent="-177800">
              <a:lnSpc>
                <a:spcPct val="123000"/>
              </a:lnSpc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5.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Computer vision: </a:t>
            </a:r>
            <a:r>
              <a:rPr lang="en-US" sz="850">
                <a:latin typeface="Arial" panose="020B0604020202090204"/>
              </a:rPr>
              <a:t>detection, segmentation, depth estimation, optical flow, etc</a:t>
            </a:r>
            <a:endParaRPr lang="en-US" sz="850"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4007" y="109785"/>
            <a:ext cx="1248091" cy="196459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 Computer Vision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5900" y="504190"/>
            <a:ext cx="400304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Object detection: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 deals with detecting instances of semantic objects of a certain class (such as humans, buildings, or cars) in digital images and videos.</a:t>
            </a: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545" y="1224280"/>
            <a:ext cx="1884045" cy="12122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60" y="1224280"/>
            <a:ext cx="2034540" cy="12128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5900" y="2520315"/>
            <a:ext cx="2059305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Objects detected with OpenCV's Deep Neural Network module (dnn) by using a YOLOv3 model capable to detect objects of 80 common classes.</a:t>
            </a: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20315" y="2736215"/>
            <a:ext cx="194500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Detection of objects on a road</a:t>
            </a: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4007" y="109785"/>
            <a:ext cx="1248091" cy="196459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 Computer Vision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" y="504190"/>
            <a:ext cx="3606165" cy="13627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0680" y="2232025"/>
            <a:ext cx="408051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Image segmentation:</a:t>
            </a: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partition a digital image into multiple image segments</a:t>
            </a: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 (sets of pixels)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. The goal of segmentation is to simplify and/or change the representation of an image into something that is more meaningful and easier to analyze. </a:t>
            </a: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0584" y="109728"/>
            <a:ext cx="1255776" cy="201168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Computer Vision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792480"/>
            <a:ext cx="2248535" cy="15913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2480" y="2808605"/>
            <a:ext cx="29641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sz="1000">
                <a:latin typeface="Arial" panose="020B0604020202090204"/>
                <a:sym typeface="+mn-ea"/>
              </a:rPr>
              <a:t>By using RGB-D camera, estimate a human pose</a:t>
            </a:r>
            <a:endParaRPr lang="en-US" altLang="en-US" sz="1000">
              <a:latin typeface="Arial" panose="020B0604020202090204"/>
              <a:sym typeface="+mn-ea"/>
            </a:endParaRPr>
          </a:p>
        </p:txBody>
      </p:sp>
      <p:pic>
        <p:nvPicPr>
          <p:cNvPr id="4" name="图片 3" descr="ju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070" y="432435"/>
            <a:ext cx="1838960" cy="22301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4488" y="112776"/>
            <a:ext cx="1078992" cy="164592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l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Pre-requisites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5430" y="530225"/>
            <a:ext cx="3912870" cy="269938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>
              <a:lnSpc>
                <a:spcPts val="2040"/>
              </a:lnSpc>
              <a:buFont typeface="Wingdings" panose="05000000000000000000" charset="0"/>
              <a:buChar char="p"/>
            </a:pPr>
            <a:r>
              <a:rPr lang="en-US" sz="1200">
                <a:latin typeface="Arial" panose="020B0604020202090204"/>
                <a:sym typeface="+mn-ea"/>
              </a:rPr>
              <a:t>Liberal wrt waiving pre-requisites</a:t>
            </a:r>
            <a:endParaRPr lang="en-US" sz="1200">
              <a:latin typeface="Arial" panose="020B0604020202090204"/>
            </a:endParaRPr>
          </a:p>
          <a:p>
            <a:pPr marL="171450" indent="-171450" algn="l">
              <a:lnSpc>
                <a:spcPts val="2040"/>
              </a:lnSpc>
              <a:spcAft>
                <a:spcPts val="56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/>
                <a:sym typeface="+mn-ea"/>
              </a:rPr>
              <a:t>But it is up to you to determine if you have the appropriate background</a:t>
            </a:r>
            <a:endParaRPr lang="en-US" sz="1000">
              <a:latin typeface="Arial" panose="020B0604020202090204"/>
              <a:sym typeface="+mn-ea"/>
            </a:endParaRPr>
          </a:p>
          <a:p>
            <a:pPr marL="171450" indent="-171450">
              <a:lnSpc>
                <a:spcPts val="2040"/>
              </a:lnSpc>
              <a:spcAft>
                <a:spcPts val="560"/>
              </a:spcAft>
              <a:buFont typeface="Wingdings" panose="05000000000000000000" charset="0"/>
              <a:buChar char=""/>
            </a:pPr>
            <a:r>
              <a:rPr lang="en-US" sz="1200">
                <a:latin typeface="Arial" panose="020B0604020202090204"/>
              </a:rPr>
              <a:t>Do I have the appropriate background?</a:t>
            </a:r>
            <a:endParaRPr lang="en-US" sz="1200">
              <a:latin typeface="Arial" panose="020B0604020202090204"/>
            </a:endParaRPr>
          </a:p>
          <a:p>
            <a:pPr marL="171450" indent="-171450">
              <a:lnSpc>
                <a:spcPts val="2040"/>
              </a:lnSpc>
              <a:spcAft>
                <a:spcPts val="560"/>
              </a:spcAft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90204"/>
              </a:rPr>
              <a:t>Linear algebra: </a:t>
            </a:r>
            <a:r>
              <a:rPr lang="en-US" sz="1000">
                <a:latin typeface="Arial" panose="020B0604020202090204"/>
              </a:rPr>
              <a:t>vector/matrix manipulations, properties</a:t>
            </a:r>
            <a:endParaRPr lang="en-US" sz="1000">
              <a:latin typeface="Arial" panose="020B0604020202090204"/>
            </a:endParaRPr>
          </a:p>
          <a:p>
            <a:pPr marL="171450" indent="-171450">
              <a:lnSpc>
                <a:spcPts val="2040"/>
              </a:lnSpc>
              <a:spcAft>
                <a:spcPts val="560"/>
              </a:spcAft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90204"/>
              </a:rPr>
              <a:t>Calculus: </a:t>
            </a:r>
            <a:r>
              <a:rPr lang="en-US" sz="1000">
                <a:latin typeface="Arial" panose="020B0604020202090204"/>
              </a:rPr>
              <a:t>derivatives and partial derivatives</a:t>
            </a:r>
            <a:endParaRPr lang="en-US" sz="1000">
              <a:latin typeface="Arial" panose="020B0604020202090204"/>
            </a:endParaRPr>
          </a:p>
          <a:p>
            <a:pPr marL="171450" indent="-171450">
              <a:lnSpc>
                <a:spcPts val="2040"/>
              </a:lnSpc>
              <a:spcAft>
                <a:spcPts val="560"/>
              </a:spcAft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90204"/>
              </a:rPr>
              <a:t>Probability: </a:t>
            </a:r>
            <a:r>
              <a:rPr lang="en-US" sz="1000">
                <a:latin typeface="Arial" panose="020B0604020202090204"/>
              </a:rPr>
              <a:t>common distributions; Bayes Rule</a:t>
            </a:r>
            <a:endParaRPr lang="en-US" sz="1000">
              <a:latin typeface="Arial" panose="020B0604020202090204"/>
            </a:endParaRPr>
          </a:p>
          <a:p>
            <a:pPr marL="171450" indent="-171450">
              <a:lnSpc>
                <a:spcPts val="2040"/>
              </a:lnSpc>
              <a:spcAft>
                <a:spcPts val="560"/>
              </a:spcAft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90204"/>
              </a:rPr>
              <a:t>Statistics: </a:t>
            </a:r>
            <a:r>
              <a:rPr lang="en-US" sz="1000">
                <a:latin typeface="Arial" panose="020B0604020202090204"/>
              </a:rPr>
              <a:t>mean/median/mode; maximum likelihood</a:t>
            </a:r>
            <a:endParaRPr lang="en-US" sz="1000">
              <a:latin typeface="Arial" panose="020B0604020202090204"/>
            </a:endParaRPr>
          </a:p>
          <a:p>
            <a:pPr marL="171450" indent="-171450">
              <a:lnSpc>
                <a:spcPts val="2040"/>
              </a:lnSpc>
              <a:spcAft>
                <a:spcPts val="560"/>
              </a:spcAft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Programming language: </a:t>
            </a:r>
            <a:r>
              <a:rPr lang="en-US" sz="1000">
                <a:latin typeface="Arial" panose="020B0604020202090204"/>
                <a:sym typeface="+mn-ea"/>
              </a:rPr>
              <a:t>Python</a:t>
            </a:r>
            <a:endParaRPr lang="en-US" sz="1000">
              <a:latin typeface="Arial" panose="020B0604020202090204"/>
            </a:endParaRPr>
          </a:p>
          <a:p>
            <a:pPr marL="171450" indent="-171450"/>
            <a:endParaRPr lang="en-US" sz="1000"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98926" y="106947"/>
            <a:ext cx="1256631" cy="200526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Computer Vision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576580"/>
            <a:ext cx="3337560" cy="22485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80770" y="2952115"/>
            <a:ext cx="2173605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sz="1000">
                <a:latin typeface="Arial" panose="020B0604020202090204"/>
                <a:sym typeface="+mn-ea"/>
              </a:rPr>
              <a:t>Convert a picture with artistic styles</a:t>
            </a:r>
            <a:endParaRPr lang="en-US" altLang="en-US" sz="1000">
              <a:latin typeface="Arial" panose="020B0604020202090204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306006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Learning algorithms are useful in other tasks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1648" y="499872"/>
            <a:ext cx="4084320" cy="159410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 algn="just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1.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Classification: </a:t>
            </a:r>
            <a:r>
              <a:rPr lang="en-US" sz="850">
                <a:latin typeface="Arial" panose="020B0604020202090204"/>
              </a:rPr>
              <a:t>Determine which discrete category the example is</a:t>
            </a:r>
            <a:endParaRPr lang="en-US" sz="850">
              <a:latin typeface="Arial" panose="020B0604020202090204"/>
            </a:endParaRPr>
          </a:p>
          <a:p>
            <a:pPr indent="0" algn="just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2.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Recognizing patterns: </a:t>
            </a:r>
            <a:r>
              <a:rPr lang="en-US" sz="850">
                <a:latin typeface="Arial" panose="020B0604020202090204"/>
              </a:rPr>
              <a:t>Speech Recognition, facial identity, etc</a:t>
            </a:r>
            <a:endParaRPr lang="en-US" sz="850">
              <a:latin typeface="Arial" panose="020B060402020209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3.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Recommender systems: </a:t>
            </a:r>
            <a:r>
              <a:rPr lang="en-US" sz="850">
                <a:latin typeface="Arial" panose="020B0604020202090204"/>
              </a:rPr>
              <a:t>Noisy data, commercial pay-off (e.g., TikTok, Taobao).</a:t>
            </a:r>
            <a:endParaRPr lang="en-US" sz="850">
              <a:latin typeface="Arial" panose="020B0604020202090204"/>
            </a:endParaRPr>
          </a:p>
          <a:p>
            <a:pPr indent="0" algn="just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4.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Information retrieval: </a:t>
            </a:r>
            <a:r>
              <a:rPr lang="en-US" sz="850">
                <a:latin typeface="Arial" panose="020B0604020202090204"/>
              </a:rPr>
              <a:t>Find documents or images with similar content</a:t>
            </a:r>
            <a:endParaRPr lang="en-US" sz="850">
              <a:latin typeface="Arial" panose="020B060402020209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5.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Computer vision: </a:t>
            </a:r>
            <a:r>
              <a:rPr lang="en-US" sz="850">
                <a:latin typeface="Arial" panose="020B0604020202090204"/>
              </a:rPr>
              <a:t>detection, segmentation, depth estimation, optical flow, etc</a:t>
            </a:r>
            <a:endParaRPr lang="en-US" sz="850">
              <a:latin typeface="Arial" panose="020B0604020202090204"/>
            </a:endParaRPr>
          </a:p>
          <a:p>
            <a:pPr indent="0" algn="just">
              <a:lnSpc>
                <a:spcPct val="123000"/>
              </a:lnSpc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6.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Robotics: </a:t>
            </a:r>
            <a:r>
              <a:rPr lang="en-US" sz="850">
                <a:latin typeface="Arial" panose="020B0604020202090204"/>
              </a:rPr>
              <a:t>perception, planning, etc</a:t>
            </a:r>
            <a:endParaRPr lang="en-US" sz="850"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99429" y="110083"/>
            <a:ext cx="1548266" cy="198859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88900">
              <a:spcBef>
                <a:spcPts val="490"/>
              </a:spcBef>
            </a:pPr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Autonomous Driving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8925" y="575945"/>
            <a:ext cx="1901825" cy="10896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195" y="575945"/>
            <a:ext cx="1651635" cy="11169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25" y="1872615"/>
            <a:ext cx="1797685" cy="12325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86610" y="1872615"/>
            <a:ext cx="22987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A self-driving car (also known as an autonomous car or driverless car).</a:t>
            </a: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en-US" altLang="zh-CN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just"/>
            <a:endParaRPr lang="en-US" altLang="zh-CN" sz="10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just"/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In many aspects, it uses</a:t>
            </a: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artificial intelligence techniques to make cars self-driving.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en-US" altLang="zh-CN"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3632" y="112776"/>
            <a:ext cx="1048512" cy="201168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88900">
              <a:spcBef>
                <a:spcPts val="490"/>
              </a:spcBef>
            </a:pPr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Flying Robots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235" y="575945"/>
            <a:ext cx="3035300" cy="17691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4190" y="2520315"/>
            <a:ext cx="379984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buClrTx/>
              <a:buSzTx/>
              <a:buFontTx/>
            </a:pP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A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 deep learning neural network helps drones sift through crowds to find and identify persons of interest. </a:t>
            </a: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It can even inspect large industrial equipment, like telephone towers, and generate a real-time damage report.</a:t>
            </a:r>
            <a:endParaRPr lang="en-US" sz="10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99695" y="109855"/>
            <a:ext cx="1275715" cy="19875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88900">
              <a:spcBef>
                <a:spcPts val="490"/>
              </a:spcBef>
            </a:pPr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Everyday Robots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5910" y="2016760"/>
            <a:ext cx="415734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Today, robots are expensive and perform highly specialized tasks. But what if a robot could be affordable and taught by just about anyone? </a:t>
            </a: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The everyday robot project creates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 robot that can be taught by anyone requires tackling some of the hardest challenges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 in the field of robotics</a:t>
            </a: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They could help people with whatever they needed, doing tasks we haven't even dreamed up yet.</a:t>
            </a:r>
            <a:endParaRPr lang="en-US" altLang="zh-CN"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2705" y="576580"/>
            <a:ext cx="1800000" cy="1200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" y="792480"/>
            <a:ext cx="1800000" cy="120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305752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Learning algorithms are useful in other tasks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1648" y="499872"/>
            <a:ext cx="4084320" cy="182270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1.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Classification: </a:t>
            </a:r>
            <a:r>
              <a:rPr lang="en-US" sz="850">
                <a:latin typeface="Arial" panose="020B0604020202090204"/>
              </a:rPr>
              <a:t>Determine which discrete category the example is</a:t>
            </a:r>
            <a:endParaRPr lang="en-US" sz="850">
              <a:latin typeface="Arial" panose="020B060402020209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2.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Recognizing patterns: </a:t>
            </a:r>
            <a:r>
              <a:rPr lang="en-US" sz="850">
                <a:latin typeface="Arial" panose="020B0604020202090204"/>
              </a:rPr>
              <a:t>Speech Recognition, facial identity, etc</a:t>
            </a:r>
            <a:endParaRPr lang="en-US" sz="850">
              <a:latin typeface="Arial" panose="020B060402020209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3.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Recommender Systems: </a:t>
            </a:r>
            <a:r>
              <a:rPr lang="en-US" sz="850">
                <a:latin typeface="Arial" panose="020B0604020202090204"/>
              </a:rPr>
              <a:t>Noisy data, commercial pay-off (e.g., Amazon, Netflix).</a:t>
            </a:r>
            <a:endParaRPr lang="en-US" sz="850">
              <a:latin typeface="Arial" panose="020B060402020209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4.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Information retrieval: </a:t>
            </a:r>
            <a:r>
              <a:rPr lang="en-US" sz="850">
                <a:latin typeface="Arial" panose="020B0604020202090204"/>
              </a:rPr>
              <a:t>Find documents or images with similar content</a:t>
            </a:r>
            <a:endParaRPr lang="en-US" sz="850">
              <a:latin typeface="Arial" panose="020B060402020209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5.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Computer vision: </a:t>
            </a:r>
            <a:r>
              <a:rPr lang="en-US" sz="850">
                <a:latin typeface="Arial" panose="020B0604020202090204"/>
              </a:rPr>
              <a:t>detection, segmentation, depth estimation, optical flow, etc</a:t>
            </a:r>
            <a:endParaRPr lang="en-US" sz="850">
              <a:latin typeface="Arial" panose="020B060402020209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6.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Robotics: </a:t>
            </a:r>
            <a:r>
              <a:rPr lang="en-US" sz="850">
                <a:latin typeface="Arial" panose="020B0604020202090204"/>
              </a:rPr>
              <a:t>perception, planning, etc</a:t>
            </a:r>
            <a:endParaRPr lang="en-US" sz="850">
              <a:latin typeface="Arial" panose="020B0604020202090204"/>
            </a:endParaRPr>
          </a:p>
          <a:p>
            <a:pPr indent="0">
              <a:lnSpc>
                <a:spcPct val="123000"/>
              </a:lnSpc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7.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Learning to play games</a:t>
            </a:r>
            <a:endParaRPr lang="en-US" sz="850">
              <a:solidFill>
                <a:srgbClr val="0000FF"/>
              </a:solidFill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7950" y="107950"/>
            <a:ext cx="1485265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Playing Games: Atari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5900" y="2304415"/>
            <a:ext cx="416433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Researchers at Google's DeepMind have produced </a:t>
            </a: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 reinforcement learning (RL) system called Agent57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 that has scored above the human benchmark on all 57 Atari 2600 games</a:t>
            </a: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buFont typeface="Wingdings" panose="05000000000000000000" charset="0"/>
              <a:buChar char="p"/>
            </a:pP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Agent57 uses </a:t>
            </a:r>
            <a:r>
              <a:rPr 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machine learning called deep reinforcement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, which allows it to learn from mistakes and keep improving over time. </a:t>
            </a: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480" y="575945"/>
            <a:ext cx="3100705" cy="16332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7950" y="104775"/>
            <a:ext cx="1782445" cy="20383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Playing Games: AlphaGo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499110"/>
            <a:ext cx="3965575" cy="22377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8290" y="2736850"/>
            <a:ext cx="417068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Wingdings" panose="05000000000000000000" charset="0"/>
              <a:buChar char="p"/>
            </a:pP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AlphaGo is the first </a:t>
            </a: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AI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 program to defeat a professional human Go player, the first to defeat a Go world champion, and is arguably the strongest Go player in history.</a:t>
            </a: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306387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Learning algorithms are useful in other tasks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1648" y="499872"/>
            <a:ext cx="4239768" cy="220065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1.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Classification: </a:t>
            </a:r>
            <a:r>
              <a:rPr lang="en-US" sz="850">
                <a:latin typeface="Arial" panose="020B0604020202090204"/>
              </a:rPr>
              <a:t>Determine which discrete category the example is</a:t>
            </a:r>
            <a:endParaRPr lang="en-US" sz="850">
              <a:latin typeface="Arial" panose="020B060402020209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2.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Recognizing patterns: </a:t>
            </a:r>
            <a:r>
              <a:rPr lang="en-US" sz="850">
                <a:latin typeface="Arial" panose="020B0604020202090204"/>
              </a:rPr>
              <a:t>Speech Recognition, facial identity, etc</a:t>
            </a:r>
            <a:endParaRPr lang="en-US" sz="850">
              <a:latin typeface="Arial" panose="020B060402020209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3.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Recommender Systems: </a:t>
            </a:r>
            <a:r>
              <a:rPr lang="en-US" sz="850">
                <a:latin typeface="Arial" panose="020B0604020202090204"/>
              </a:rPr>
              <a:t>Noisy data, commercial pay-off (e.g., Amazon, Netflix).</a:t>
            </a:r>
            <a:endParaRPr lang="en-US" sz="850">
              <a:latin typeface="Arial" panose="020B060402020209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4.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Information retrieval: </a:t>
            </a:r>
            <a:r>
              <a:rPr lang="en-US" sz="850">
                <a:latin typeface="Arial" panose="020B0604020202090204"/>
              </a:rPr>
              <a:t>Find documents or images with similar content</a:t>
            </a:r>
            <a:endParaRPr lang="en-US" sz="850">
              <a:latin typeface="Arial" panose="020B060402020209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5.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Computer vision: </a:t>
            </a:r>
            <a:r>
              <a:rPr lang="en-US" sz="850">
                <a:latin typeface="Arial" panose="020B0604020202090204"/>
              </a:rPr>
              <a:t>detection, segmentation, depth estimation, optical flow, etc</a:t>
            </a:r>
            <a:endParaRPr lang="en-US" sz="850">
              <a:latin typeface="Arial" panose="020B060402020209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6.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Robotics: </a:t>
            </a:r>
            <a:r>
              <a:rPr lang="en-US" sz="850">
                <a:latin typeface="Arial" panose="020B0604020202090204"/>
              </a:rPr>
              <a:t>perception, planning, etc</a:t>
            </a:r>
            <a:endParaRPr lang="en-US" sz="850">
              <a:latin typeface="Arial" panose="020B060402020209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7.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Learning to play games</a:t>
            </a:r>
            <a:endParaRPr lang="en-US" sz="850">
              <a:solidFill>
                <a:srgbClr val="0000FF"/>
              </a:solidFill>
              <a:latin typeface="Arial" panose="020B0604020202090204"/>
            </a:endParaRPr>
          </a:p>
          <a:p>
            <a:pPr marL="141605" indent="-177800">
              <a:lnSpc>
                <a:spcPct val="123000"/>
              </a:lnSpc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8.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Recognizing anomalies: </a:t>
            </a:r>
            <a:r>
              <a:rPr lang="en-US" sz="850">
                <a:latin typeface="Arial" panose="020B0604020202090204"/>
              </a:rPr>
              <a:t>Unusual sequences of credit card transactions, panic situation at an airport</a:t>
            </a:r>
            <a:endParaRPr lang="en-US" sz="850"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3068320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Learning algorithms are useful in other tasks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1648" y="499872"/>
            <a:ext cx="4239768" cy="242925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1.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Classification: </a:t>
            </a:r>
            <a:r>
              <a:rPr lang="en-US" sz="850">
                <a:latin typeface="Arial" panose="020B0604020202090204"/>
              </a:rPr>
              <a:t>Determine which discrete category the example is</a:t>
            </a:r>
            <a:endParaRPr lang="en-US" sz="850">
              <a:latin typeface="Arial" panose="020B060402020209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2.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Recognizing patterns: </a:t>
            </a:r>
            <a:r>
              <a:rPr lang="en-US" sz="850">
                <a:latin typeface="Arial" panose="020B0604020202090204"/>
              </a:rPr>
              <a:t>Speech Recognition, facial identity, etc</a:t>
            </a:r>
            <a:endParaRPr lang="en-US" sz="850">
              <a:latin typeface="Arial" panose="020B060402020209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3.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Recommender Systems: </a:t>
            </a:r>
            <a:r>
              <a:rPr lang="en-US" sz="850">
                <a:latin typeface="Arial" panose="020B0604020202090204"/>
              </a:rPr>
              <a:t>Noisy data, commercial pay-off (e.g., Amazon, Netflix).</a:t>
            </a:r>
            <a:endParaRPr lang="en-US" sz="850">
              <a:latin typeface="Arial" panose="020B060402020209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4.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Information retrieval: </a:t>
            </a:r>
            <a:r>
              <a:rPr lang="en-US" sz="850">
                <a:latin typeface="Arial" panose="020B0604020202090204"/>
              </a:rPr>
              <a:t>Find documents or images with similar content</a:t>
            </a:r>
            <a:endParaRPr lang="en-US" sz="850">
              <a:latin typeface="Arial" panose="020B060402020209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5.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Computer vision: </a:t>
            </a:r>
            <a:r>
              <a:rPr lang="en-US" sz="850">
                <a:latin typeface="Arial" panose="020B0604020202090204"/>
              </a:rPr>
              <a:t>detection, segmentation, depth estimation, optical flow, etc</a:t>
            </a:r>
            <a:endParaRPr lang="en-US" sz="850">
              <a:latin typeface="Arial" panose="020B060402020209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6.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Robotics: </a:t>
            </a:r>
            <a:r>
              <a:rPr lang="en-US" sz="850">
                <a:latin typeface="Arial" panose="020B0604020202090204"/>
              </a:rPr>
              <a:t>perception, planning, etc</a:t>
            </a:r>
            <a:endParaRPr lang="en-US" sz="850">
              <a:latin typeface="Arial" panose="020B060402020209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7.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Learning to play games</a:t>
            </a:r>
            <a:endParaRPr lang="en-US" sz="850">
              <a:solidFill>
                <a:srgbClr val="0000FF"/>
              </a:solidFill>
              <a:latin typeface="Arial" panose="020B060402020209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8.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Recognizing anomalies: </a:t>
            </a:r>
            <a:r>
              <a:rPr lang="en-US" sz="850">
                <a:latin typeface="Arial" panose="020B0604020202090204"/>
              </a:rPr>
              <a:t>Unusual sequences of credit card transactions, panic situation at an airport</a:t>
            </a:r>
            <a:endParaRPr lang="en-US" sz="850">
              <a:latin typeface="Arial" panose="020B0604020202090204"/>
            </a:endParaRPr>
          </a:p>
          <a:p>
            <a:pPr indent="0">
              <a:lnSpc>
                <a:spcPct val="123000"/>
              </a:lnSpc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9.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Spam filtering, fraud detection: </a:t>
            </a:r>
            <a:r>
              <a:rPr lang="en-US" sz="850">
                <a:latin typeface="Arial" panose="020B0604020202090204"/>
              </a:rPr>
              <a:t>The enemy adapts so we must adapt too</a:t>
            </a:r>
            <a:endParaRPr lang="en-US" sz="850"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4488" y="100584"/>
            <a:ext cx="923544" cy="219456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Textbook(s)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8290" y="504825"/>
            <a:ext cx="4126230" cy="213995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>
              <a:spcAft>
                <a:spcPts val="350"/>
              </a:spcAft>
              <a:buFont typeface="Wingdings" panose="05000000000000000000" charset="0"/>
              <a:buChar char="p"/>
            </a:pPr>
            <a:r>
              <a:rPr lang="en-US" sz="1200">
                <a:latin typeface="Arial" panose="020B0604020202090204"/>
              </a:rPr>
              <a:t>Textbook:</a:t>
            </a:r>
            <a:endParaRPr lang="en-US" sz="1200">
              <a:latin typeface="Arial" panose="020B0604020202090204"/>
            </a:endParaRPr>
          </a:p>
          <a:p>
            <a:pPr marL="171450" indent="-171450">
              <a:spcAft>
                <a:spcPts val="35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/>
                <a:sym typeface="+mn-ea"/>
              </a:rPr>
              <a:t>R. S. Sutton and A. C. Barto, 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Reinforcement Learning: An Introduction (second edition),</a:t>
            </a:r>
            <a:r>
              <a:rPr lang="en-US" sz="1000">
                <a:latin typeface="Arial" panose="020B0604020202090204"/>
                <a:sym typeface="+mn-ea"/>
              </a:rPr>
              <a:t> The MIT Press, 2018</a:t>
            </a:r>
            <a:endParaRPr lang="en-US" sz="1000">
              <a:latin typeface="Arial" panose="020B0604020202090204"/>
              <a:sym typeface="+mn-ea"/>
            </a:endParaRPr>
          </a:p>
          <a:p>
            <a:pPr marL="171450" indent="-171450">
              <a:spcAft>
                <a:spcPts val="35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/>
                <a:sym typeface="+mn-ea"/>
              </a:rPr>
              <a:t>C. M. Bishop, 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Pattern Recognition and Machine Learning,</a:t>
            </a:r>
            <a:r>
              <a:rPr lang="en-US" sz="1000">
                <a:latin typeface="Arial" panose="020B0604020202090204"/>
                <a:sym typeface="+mn-ea"/>
              </a:rPr>
              <a:t> Springer, 2006 </a:t>
            </a:r>
            <a:endParaRPr lang="en-US" sz="1000">
              <a:latin typeface="Arial" panose="020B0604020202090204"/>
            </a:endParaRPr>
          </a:p>
          <a:p>
            <a:pPr marL="171450" indent="-171450">
              <a:spcAft>
                <a:spcPts val="350"/>
              </a:spcAft>
              <a:buFont typeface="Wingdings" panose="05000000000000000000" charset="0"/>
              <a:buChar char="ü"/>
            </a:pPr>
            <a:endParaRPr lang="en-US" sz="1000">
              <a:latin typeface="Arial" panose="020B0604020202090204"/>
            </a:endParaRPr>
          </a:p>
          <a:p>
            <a:pPr marL="171450" indent="-171450">
              <a:spcAft>
                <a:spcPts val="350"/>
              </a:spcAft>
              <a:buFont typeface="Wingdings" panose="05000000000000000000" charset="0"/>
              <a:buChar char="ü"/>
            </a:pPr>
            <a:endParaRPr lang="en-US" sz="1200">
              <a:latin typeface="Arial" panose="020B0604020202090204"/>
            </a:endParaRPr>
          </a:p>
          <a:p>
            <a:pPr marL="171450" indent="-171450">
              <a:spcAft>
                <a:spcPts val="350"/>
              </a:spcAft>
              <a:buFont typeface="Wingdings" panose="05000000000000000000" charset="0"/>
              <a:buChar char="p"/>
            </a:pPr>
            <a:r>
              <a:rPr lang="en-US" sz="1200">
                <a:latin typeface="Arial" panose="020B0604020202090204"/>
              </a:rPr>
              <a:t>Other recommending book:</a:t>
            </a:r>
            <a:endParaRPr lang="en-US" sz="1200">
              <a:latin typeface="Arial" panose="020B0604020202090204"/>
            </a:endParaRPr>
          </a:p>
          <a:p>
            <a:pPr marL="171450" indent="-171450">
              <a:spcAft>
                <a:spcPts val="350"/>
              </a:spcAft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/>
              </a:rPr>
              <a:t>A. Downey, 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</a:rPr>
              <a:t>Think Python (version 2.0),</a:t>
            </a:r>
            <a:r>
              <a:rPr lang="en-US" sz="1000">
                <a:latin typeface="Arial" panose="020B0604020202090204"/>
              </a:rPr>
              <a:t> Green Tea Press, 2012</a:t>
            </a:r>
            <a:endParaRPr lang="en-US" sz="1000">
              <a:latin typeface="Arial" panose="020B0604020202090204"/>
            </a:endParaRPr>
          </a:p>
          <a:p>
            <a:pPr marL="628650" lvl="1" indent="-171450">
              <a:spcAft>
                <a:spcPts val="350"/>
              </a:spcAft>
              <a:buFont typeface="Wingdings" panose="05000000000000000000" charset="0"/>
              <a:buChar char="Ø"/>
            </a:pPr>
            <a:endParaRPr lang="en-US" sz="850">
              <a:latin typeface="Arial" panose="020B0604020202090204"/>
            </a:endParaRPr>
          </a:p>
          <a:p>
            <a:pPr marL="1085850" lvl="2" indent="-171450">
              <a:spcAft>
                <a:spcPts val="350"/>
              </a:spcAft>
              <a:buFont typeface="Wingdings" panose="05000000000000000000" charset="0"/>
              <a:buChar char="Ø"/>
            </a:pPr>
            <a:endParaRPr lang="en-US" sz="850">
              <a:latin typeface="Arial" panose="020B0604020202090204"/>
            </a:endParaRPr>
          </a:p>
          <a:p>
            <a:pPr lvl="1" indent="0">
              <a:spcAft>
                <a:spcPts val="350"/>
              </a:spcAft>
              <a:buFont typeface="Wingdings" panose="05000000000000000000" charset="0"/>
              <a:buNone/>
            </a:pPr>
            <a:r>
              <a:rPr lang="en-US" sz="850">
                <a:latin typeface="Arial" panose="020B0604020202090204"/>
              </a:rPr>
              <a:t>       </a:t>
            </a:r>
            <a:endParaRPr lang="en-US" sz="850">
              <a:latin typeface="Arial" panose="020B0604020202090204"/>
            </a:endParaRPr>
          </a:p>
          <a:p>
            <a:pPr lvl="1" algn="l">
              <a:spcAft>
                <a:spcPts val="350"/>
              </a:spcAft>
              <a:buClrTx/>
              <a:buSzTx/>
              <a:buFont typeface="Wingdings" panose="05000000000000000000" charset="0"/>
              <a:buNone/>
            </a:pPr>
            <a:r>
              <a:rPr lang="en-US" sz="1200">
                <a:solidFill>
                  <a:srgbClr val="3332B1"/>
                </a:solidFill>
                <a:latin typeface="Arial" panose="020B0604020202090204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/>
              </a:rPr>
              <a:t>E-book</a:t>
            </a:r>
            <a:r>
              <a:rPr lang="en-US" sz="1200">
                <a:solidFill>
                  <a:srgbClr val="FF0000"/>
                </a:solidFill>
                <a:latin typeface="Arial" panose="020B0604020202090204"/>
              </a:rPr>
              <a:t>s are available in SUSTech Blackboard</a:t>
            </a:r>
            <a:endParaRPr lang="en-US" sz="1200">
              <a:solidFill>
                <a:srgbClr val="FF0000"/>
              </a:solidFill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9855"/>
            <a:ext cx="305879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Learning algorithms are useful in other tasks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1648" y="499872"/>
            <a:ext cx="4239768" cy="242925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1.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Classification: </a:t>
            </a:r>
            <a:r>
              <a:rPr lang="en-US" sz="850">
                <a:latin typeface="Arial" panose="020B0604020202090204"/>
              </a:rPr>
              <a:t>Determine which discrete category the example is</a:t>
            </a:r>
            <a:endParaRPr lang="en-US" sz="850">
              <a:latin typeface="Arial" panose="020B060402020209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2.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Recognizing patterns: </a:t>
            </a:r>
            <a:r>
              <a:rPr lang="en-US" sz="850">
                <a:latin typeface="Arial" panose="020B0604020202090204"/>
              </a:rPr>
              <a:t>Speech Recognition, facial identity, etc</a:t>
            </a:r>
            <a:endParaRPr lang="en-US" sz="850">
              <a:latin typeface="Arial" panose="020B060402020209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3.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Recommender Systems: </a:t>
            </a:r>
            <a:r>
              <a:rPr lang="en-US" sz="850">
                <a:latin typeface="Arial" panose="020B0604020202090204"/>
              </a:rPr>
              <a:t>Noisy data, commercial pay-off (e.g., Amazon, Netflix).</a:t>
            </a:r>
            <a:endParaRPr lang="en-US" sz="850">
              <a:latin typeface="Arial" panose="020B060402020209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4.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Information retrieval: </a:t>
            </a:r>
            <a:r>
              <a:rPr lang="en-US" sz="850">
                <a:latin typeface="Arial" panose="020B0604020202090204"/>
              </a:rPr>
              <a:t>Find documents or images with similar content</a:t>
            </a:r>
            <a:endParaRPr lang="en-US" sz="850">
              <a:latin typeface="Arial" panose="020B060402020209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5.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Computer vision: </a:t>
            </a:r>
            <a:r>
              <a:rPr lang="en-US" sz="850">
                <a:latin typeface="Arial" panose="020B0604020202090204"/>
              </a:rPr>
              <a:t>detection, segmentation, depth estimation, optical flow, etc</a:t>
            </a:r>
            <a:endParaRPr lang="en-US" sz="850">
              <a:latin typeface="Arial" panose="020B060402020209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6.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Robotics: </a:t>
            </a:r>
            <a:r>
              <a:rPr lang="en-US" sz="850">
                <a:latin typeface="Arial" panose="020B0604020202090204"/>
              </a:rPr>
              <a:t>perception, planning, etc</a:t>
            </a:r>
            <a:endParaRPr lang="en-US" sz="850">
              <a:latin typeface="Arial" panose="020B0604020202090204"/>
            </a:endParaRPr>
          </a:p>
          <a:p>
            <a:pPr indent="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7.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Learning to play games</a:t>
            </a:r>
            <a:endParaRPr lang="en-US" sz="850">
              <a:solidFill>
                <a:srgbClr val="0000FF"/>
              </a:solidFill>
              <a:latin typeface="Arial" panose="020B0604020202090204"/>
            </a:endParaRPr>
          </a:p>
          <a:p>
            <a:pPr marL="141605" indent="-177800">
              <a:lnSpc>
                <a:spcPct val="123000"/>
              </a:lnSpc>
              <a:spcAft>
                <a:spcPts val="350"/>
              </a:spcAft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8.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Recognizing anomalies: </a:t>
            </a:r>
            <a:r>
              <a:rPr lang="en-US" sz="850">
                <a:latin typeface="Arial" panose="020B0604020202090204"/>
              </a:rPr>
              <a:t>Unusual sequences of credit card transactions, panic situation at an airport</a:t>
            </a:r>
            <a:endParaRPr lang="en-US" sz="850">
              <a:latin typeface="Arial" panose="020B0604020202090204"/>
            </a:endParaRPr>
          </a:p>
          <a:p>
            <a:pPr indent="0">
              <a:lnSpc>
                <a:spcPct val="123000"/>
              </a:lnSpc>
            </a:pPr>
            <a:r>
              <a:rPr lang="en-US" sz="850">
                <a:solidFill>
                  <a:srgbClr val="3333B2"/>
                </a:solidFill>
                <a:latin typeface="Arial" panose="020B0604020202090204"/>
              </a:rPr>
              <a:t>9.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Spam filtering, fraud detection: </a:t>
            </a:r>
            <a:r>
              <a:rPr lang="en-US" sz="850">
                <a:latin typeface="Arial" panose="020B0604020202090204"/>
              </a:rPr>
              <a:t>The enemy adapts so we must adapt too</a:t>
            </a:r>
            <a:endParaRPr lang="en-US" sz="850">
              <a:latin typeface="Arial" panose="020B0604020202090204"/>
            </a:endParaRPr>
          </a:p>
          <a:p>
            <a:pPr algn="l">
              <a:lnSpc>
                <a:spcPct val="123000"/>
              </a:lnSpc>
              <a:buClrTx/>
              <a:buSzTx/>
              <a:buFontTx/>
            </a:pPr>
            <a:r>
              <a:rPr lang="en-US" sz="850">
                <a:latin typeface="Arial" panose="020B0604020202090204"/>
              </a:rPr>
              <a:t>10. </a:t>
            </a:r>
            <a:r>
              <a:rPr lang="en-US" sz="850">
                <a:solidFill>
                  <a:srgbClr val="0000FF"/>
                </a:solidFill>
                <a:latin typeface="Arial" panose="020B0604020202090204"/>
              </a:rPr>
              <a:t>Many more!</a:t>
            </a:r>
            <a:endParaRPr lang="en-US" sz="850">
              <a:solidFill>
                <a:srgbClr val="0000FF"/>
              </a:solidFill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4615" y="109855"/>
            <a:ext cx="2145665" cy="20447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Branches of Machine Learning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576580"/>
            <a:ext cx="2891790" cy="26314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4488" y="109728"/>
            <a:ext cx="1731264" cy="204216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Types of learning tasks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5430" y="499745"/>
            <a:ext cx="4075430" cy="260921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p"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</a:rPr>
              <a:t>Supervised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  <a:t> learning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</a:rPr>
              <a:t>: 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p"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2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Require a training set of example inputs and their corresponding desired outputs, which the algorithm uses to learn a model of the mapping from inputs to outputs.</a:t>
            </a:r>
            <a:endParaRPr lang="en-US" sz="12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sz="12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2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After the model is learned, the algorithm can generate outputs for new inputs.</a:t>
            </a:r>
            <a:endParaRPr lang="en-US" sz="12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sz="12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628650" lvl="1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Classification: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 1-of-N output (speech recognition, object recognition, medical diagnosis)</a:t>
            </a: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628650" lvl="1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628650" lvl="1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0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Regression: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 real-valued output (predicting market prices, customer rating)</a:t>
            </a: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4488" y="109728"/>
            <a:ext cx="1731264" cy="204216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Types of learning tasks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5176" y="499872"/>
            <a:ext cx="4075176" cy="183184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Unsupervised learning:</a:t>
            </a: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p"/>
            </a:pP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2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Do not require a training set, </a:t>
            </a:r>
            <a:r>
              <a:rPr lang="en-US"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but instead, learn a model of the input data by</a:t>
            </a:r>
            <a:r>
              <a:rPr lang="en-US" sz="12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detecting patterns in it.</a:t>
            </a:r>
            <a:endParaRPr lang="en-US" sz="12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sz="12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Unsupervised learning algorithms can be used to</a:t>
            </a:r>
            <a:r>
              <a:rPr lang="en-US" sz="12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discover structure in data or to cluster data into groups.</a:t>
            </a:r>
            <a:endParaRPr lang="en-US" sz="12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sz="12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200">
                <a:solidFill>
                  <a:srgbClr val="0000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Examples: Form clusters; Extract features</a:t>
            </a:r>
            <a:endParaRPr lang="en-US" sz="12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 algn="just">
              <a:lnSpc>
                <a:spcPct val="100000"/>
              </a:lnSpc>
              <a:buClrTx/>
              <a:buSzTx/>
              <a:buFont typeface="Wingdings" panose="05000000000000000000" charset="0"/>
              <a:buNone/>
            </a:pP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4488" y="109728"/>
            <a:ext cx="1731264" cy="204216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Types of learning tasks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8290" y="504190"/>
            <a:ext cx="3956050" cy="273812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  <a:t>Reinforcement learning:</a:t>
            </a: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p"/>
            </a:pP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 algn="just">
              <a:lnSpc>
                <a:spcPct val="10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  <a:t>  </a:t>
            </a: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sz="1200">
              <a:solidFill>
                <a:srgbClr val="0000FF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435" y="826135"/>
            <a:ext cx="3914140" cy="1311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347595"/>
            <a:ext cx="3924000" cy="8464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13030"/>
            <a:ext cx="1035685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Install Python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8290" y="327660"/>
            <a:ext cx="3938270" cy="306006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sz="1000">
                <a:solidFill>
                  <a:schemeClr val="tx1"/>
                </a:solidFill>
                <a:latin typeface="Arial" panose="020B0604020202090204"/>
                <a:sym typeface="+mn-ea"/>
              </a:rPr>
              <a:t>Install Anaconda </a:t>
            </a:r>
            <a:endParaRPr lang="en-US" sz="10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/>
              </a:rPr>
              <a:t>Anaconda is a distribution of the Python and R programming languages for scientific computing (data science, machine learning applications, large-scale data processing, predictive analytics, etc.), 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</a:rPr>
              <a:t>that aims to simplify package management and deployment</a:t>
            </a:r>
            <a:r>
              <a:rPr lang="en-US" sz="1000">
                <a:latin typeface="Arial" panose="020B0604020202090204"/>
              </a:rPr>
              <a:t>.</a:t>
            </a:r>
            <a:endParaRPr lang="en-US" sz="1000">
              <a:latin typeface="Arial" panose="020B0604020202090204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/>
              </a:rPr>
              <a:t>Download the right version from </a:t>
            </a:r>
            <a:r>
              <a:rPr lang="en-US" sz="1000">
                <a:latin typeface="Arial" panose="020B0604020202090204"/>
                <a:hlinkClick r:id="rId1" action="ppaction://hlinkfile"/>
              </a:rPr>
              <a:t>https://www.anaconda.com/</a:t>
            </a:r>
            <a:endParaRPr lang="en-US" sz="1000">
              <a:latin typeface="Arial" panose="020B0604020202090204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endParaRPr lang="en-US" sz="1000"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sz="1000">
                <a:latin typeface="Arial" panose="020B0604020202090204"/>
                <a:sym typeface="+mn-ea"/>
              </a:rPr>
              <a:t>After installing Anaconda, you will notice the following in the start-up menu (under “Anaconda3” folder)</a:t>
            </a:r>
            <a:endParaRPr lang="en-US" sz="1000">
              <a:latin typeface="Arial" panose="020B0604020202090204"/>
              <a:sym typeface="+mn-ea"/>
            </a:endParaRPr>
          </a:p>
          <a:p>
            <a:pPr marL="171450" lvl="0" indent="-17145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Anaconda Powershell Prompt</a:t>
            </a:r>
            <a:endParaRPr lang="en-US" sz="1000">
              <a:solidFill>
                <a:srgbClr val="0000FF"/>
              </a:solidFill>
              <a:latin typeface="Arial" panose="020B0604020202090204"/>
              <a:sym typeface="+mn-ea"/>
            </a:endParaRPr>
          </a:p>
          <a:p>
            <a:pPr marL="171450" lvl="0" indent="-171450" algn="just">
              <a:lnSpc>
                <a:spcPct val="150000"/>
              </a:lnSpc>
              <a:buFont typeface="Wingdings" panose="05000000000000000000" charset="0"/>
              <a:buChar char="ü"/>
            </a:pPr>
            <a:endParaRPr lang="en-US" sz="800">
              <a:solidFill>
                <a:srgbClr val="0000FF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Jupyter Notebook </a:t>
            </a:r>
            <a:r>
              <a:rPr lang="en-US" sz="1000">
                <a:solidFill>
                  <a:schemeClr val="tx1"/>
                </a:solidFill>
                <a:latin typeface="Arial" panose="020B0604020202090204"/>
                <a:sym typeface="+mn-ea"/>
              </a:rPr>
              <a:t>(Jupyter is a very popular application used for data analysis. It's an IPython notebook ("interactive python"). You can run each block of code separately.)</a:t>
            </a:r>
            <a:endParaRPr lang="en-US" sz="8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endParaRPr lang="en-US" sz="8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Spyder </a:t>
            </a:r>
            <a:r>
              <a:rPr lang="en-US" sz="1000">
                <a:solidFill>
                  <a:schemeClr val="tx1"/>
                </a:solidFill>
                <a:latin typeface="Arial" panose="020B0604020202090204"/>
                <a:sym typeface="+mn-ea"/>
              </a:rPr>
              <a:t>(Spyder is an Integrated Development Environment (IDE) for Python like Atom, Visual Studio, etc. )</a:t>
            </a:r>
            <a:endParaRPr lang="en-US" sz="9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endParaRPr lang="en-US" sz="1000">
              <a:latin typeface="Arial" panose="020B0604020202090204"/>
            </a:endParaRPr>
          </a:p>
          <a:p>
            <a:pPr marL="418465" indent="-171450" algn="just">
              <a:lnSpc>
                <a:spcPts val="1560"/>
              </a:lnSpc>
              <a:buFont typeface="Wingdings" panose="05000000000000000000" charset="0"/>
              <a:buChar char="ü"/>
            </a:pPr>
            <a:endParaRPr lang="en-US" sz="1000"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13030"/>
            <a:ext cx="1612900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Install Python (cont’d)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6535" y="432435"/>
            <a:ext cx="3938270" cy="238315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sz="1000">
                <a:solidFill>
                  <a:schemeClr val="tx1"/>
                </a:solidFill>
                <a:latin typeface="Arial" panose="020B0604020202090204"/>
                <a:sym typeface="+mn-ea"/>
              </a:rPr>
              <a:t>Open 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“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Anaconda Powershell Prompt”</a:t>
            </a:r>
            <a:endParaRPr lang="en-US" sz="1000">
              <a:solidFill>
                <a:srgbClr val="0000FF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endParaRPr lang="en-US" sz="10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endParaRPr lang="en-US" sz="10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endParaRPr lang="en-US" sz="10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endParaRPr lang="en-US" sz="10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endParaRPr lang="en-US" sz="10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endParaRPr lang="en-US" sz="10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endParaRPr lang="en-US" sz="10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/>
              </a:rPr>
              <a:t>Manage Python environment with conda</a:t>
            </a:r>
            <a:endParaRPr lang="en-US" sz="1000">
              <a:latin typeface="Arial" panose="020B0604020202090204"/>
            </a:endParaRPr>
          </a:p>
          <a:p>
            <a:pPr marL="418465" indent="-171450" algn="just">
              <a:lnSpc>
                <a:spcPts val="1560"/>
              </a:lnSpc>
              <a:buFont typeface="Wingdings" panose="05000000000000000000" charset="0"/>
              <a:buChar char="ü"/>
            </a:pPr>
            <a:endParaRPr lang="en-US" sz="900">
              <a:latin typeface="Arial" panose="020B060402020209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435" y="648335"/>
            <a:ext cx="3720465" cy="1584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2537460"/>
            <a:ext cx="2515870" cy="2781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13030"/>
            <a:ext cx="1612900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Install Python (cont’d)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6535" y="432435"/>
            <a:ext cx="4108450" cy="280860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sz="1000">
                <a:solidFill>
                  <a:schemeClr val="tx1"/>
                </a:solidFill>
                <a:latin typeface="Arial" panose="020B0604020202090204"/>
                <a:sym typeface="+mn-ea"/>
              </a:rPr>
              <a:t>Python Packages:</a:t>
            </a:r>
            <a:endParaRPr lang="en-US" sz="10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Font typeface="Wingdings" panose="05000000000000000000" charset="0"/>
              <a:buChar char="ü"/>
            </a:pPr>
            <a:r>
              <a:rPr lang="en-US" sz="1000">
                <a:solidFill>
                  <a:schemeClr val="tx1"/>
                </a:solidFill>
                <a:latin typeface="Arial" panose="020B0604020202090204"/>
                <a:sym typeface="+mn-ea"/>
              </a:rPr>
              <a:t>Suppose you have developed a very large application that includes many modules. 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Packages allow for a hierarchical structuring of the module namespace</a:t>
            </a:r>
            <a:r>
              <a:rPr lang="en-US" sz="1000">
                <a:solidFill>
                  <a:schemeClr val="tx1"/>
                </a:solidFill>
                <a:latin typeface="Arial" panose="020B0604020202090204"/>
                <a:sym typeface="+mn-ea"/>
              </a:rPr>
              <a:t> using dot notation.</a:t>
            </a:r>
            <a:endParaRPr lang="en-US" sz="10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Font typeface="Wingdings" panose="05000000000000000000" charset="0"/>
              <a:buChar char="ü"/>
            </a:pPr>
            <a:r>
              <a:rPr lang="en-US" sz="1000">
                <a:solidFill>
                  <a:schemeClr val="tx1"/>
                </a:solidFill>
                <a:latin typeface="Arial" panose="020B0604020202090204"/>
                <a:sym typeface="+mn-ea"/>
              </a:rPr>
              <a:t>Creating a package is quite straightforward, since it 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makes use of the operating system’s inherent hierarchical file structure</a:t>
            </a:r>
            <a:r>
              <a:rPr lang="en-US" sz="1000">
                <a:solidFill>
                  <a:schemeClr val="tx1"/>
                </a:solidFill>
                <a:latin typeface="Arial" panose="020B0604020202090204"/>
                <a:sym typeface="+mn-ea"/>
              </a:rPr>
              <a:t>.</a:t>
            </a:r>
            <a:endParaRPr lang="en-US" sz="10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Font typeface="Wingdings" panose="05000000000000000000" charset="0"/>
              <a:buChar char="ü"/>
            </a:pPr>
            <a:endParaRPr lang="en-US" sz="10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Font typeface="Wingdings" panose="05000000000000000000" charset="0"/>
              <a:buChar char="ü"/>
            </a:pPr>
            <a:endParaRPr lang="en-US" sz="10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Font typeface="Wingdings" panose="05000000000000000000" charset="0"/>
              <a:buChar char="ü"/>
            </a:pPr>
            <a:endParaRPr lang="en-US" sz="10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Font typeface="Wingdings" panose="05000000000000000000" charset="0"/>
              <a:buChar char="ü"/>
            </a:pPr>
            <a:endParaRPr lang="en-US" sz="10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sz="1000">
                <a:solidFill>
                  <a:schemeClr val="tx1"/>
                </a:solidFill>
                <a:latin typeface="Arial" panose="020B0604020202090204"/>
                <a:sym typeface="+mn-ea"/>
              </a:rPr>
              <a:t>Install Python Packages (e.g., </a:t>
            </a:r>
            <a:r>
              <a:rPr lang="en-US" sz="900">
                <a:solidFill>
                  <a:srgbClr val="0000FF"/>
                </a:solidFill>
                <a:latin typeface="Arial" panose="020B0604020202090204"/>
                <a:sym typeface="+mn-ea"/>
              </a:rPr>
              <a:t>NumPy: the core library for scientific computing in Python</a:t>
            </a:r>
            <a:r>
              <a:rPr lang="en-US" sz="1000">
                <a:solidFill>
                  <a:schemeClr val="tx1"/>
                </a:solidFill>
                <a:latin typeface="Arial" panose="020B0604020202090204"/>
                <a:sym typeface="+mn-ea"/>
              </a:rPr>
              <a:t>)</a:t>
            </a:r>
            <a:endParaRPr lang="en-US" sz="10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conda install xxx</a:t>
            </a:r>
            <a:endParaRPr lang="en-US" sz="1000">
              <a:solidFill>
                <a:srgbClr val="0000FF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pip install xxx</a:t>
            </a:r>
            <a:endParaRPr lang="en-US" sz="1000">
              <a:solidFill>
                <a:srgbClr val="0000FF"/>
              </a:solidFill>
              <a:latin typeface="Arial" panose="020B0604020202090204"/>
              <a:sym typeface="+mn-ea"/>
            </a:endParaRPr>
          </a:p>
          <a:p>
            <a:pPr marL="247015" indent="0" algn="just">
              <a:lnSpc>
                <a:spcPts val="1560"/>
              </a:lnSpc>
              <a:buFont typeface="Wingdings" panose="05000000000000000000" charset="0"/>
              <a:buNone/>
            </a:pPr>
            <a:endParaRPr lang="en-US" sz="900">
              <a:latin typeface="Arial" panose="020B060402020209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890" y="1368425"/>
            <a:ext cx="829945" cy="6521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70" y="2304415"/>
            <a:ext cx="2924810" cy="9232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13030"/>
            <a:ext cx="1972945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Edit and Run Python Code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900" y="314325"/>
            <a:ext cx="4108450" cy="280860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Spyder </a:t>
            </a:r>
            <a:r>
              <a:rPr lang="en-US" sz="1000">
                <a:latin typeface="Arial" panose="020B0604020202090204"/>
                <a:sym typeface="+mn-ea"/>
              </a:rPr>
              <a:t>(an IDE for Python)</a:t>
            </a:r>
            <a:endParaRPr lang="en-US" sz="10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Font typeface="Wingdings" panose="05000000000000000000" charset="0"/>
              <a:buChar char="ü"/>
            </a:pPr>
            <a:r>
              <a:rPr lang="en-US" sz="1000">
                <a:solidFill>
                  <a:schemeClr val="tx1"/>
                </a:solidFill>
                <a:latin typeface="Arial" panose="020B0604020202090204"/>
                <a:sym typeface="+mn-ea"/>
              </a:rPr>
              <a:t>Python file:   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xx.py</a:t>
            </a:r>
            <a:endParaRPr lang="en-US" sz="1000">
              <a:solidFill>
                <a:srgbClr val="0000FF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Font typeface="Wingdings" panose="05000000000000000000" charset="0"/>
              <a:buChar char="ü"/>
            </a:pPr>
            <a:endParaRPr lang="en-US" sz="10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Font typeface="Wingdings" panose="05000000000000000000" charset="0"/>
              <a:buChar char="p"/>
            </a:pP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VS Code</a:t>
            </a:r>
            <a:r>
              <a:rPr lang="en-US" sz="1000">
                <a:solidFill>
                  <a:schemeClr val="tx1"/>
                </a:solidFill>
                <a:latin typeface="Arial" panose="020B0604020202090204"/>
                <a:sym typeface="+mn-ea"/>
              </a:rPr>
              <a:t> (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suggest! </a:t>
            </a:r>
            <a:r>
              <a:rPr lang="en-US" sz="900">
                <a:solidFill>
                  <a:schemeClr val="tx1"/>
                </a:solidFill>
                <a:latin typeface="Arial" panose="020B0604020202090204"/>
                <a:sym typeface="+mn-ea"/>
              </a:rPr>
              <a:t>Visual Studio Code is a code editor redefined and optimized for building and debugging modern web and cloud applications.</a:t>
            </a:r>
            <a:r>
              <a:rPr lang="en-US" sz="900">
                <a:solidFill>
                  <a:srgbClr val="0000FF"/>
                </a:solidFill>
                <a:latin typeface="Arial" panose="020B0604020202090204"/>
                <a:sym typeface="+mn-ea"/>
              </a:rPr>
              <a:t> </a:t>
            </a:r>
            <a:r>
              <a:rPr lang="en-US" sz="1000">
                <a:solidFill>
                  <a:schemeClr val="tx1"/>
                </a:solidFill>
                <a:latin typeface="Arial" panose="020B0604020202090204"/>
                <a:sym typeface="+mn-ea"/>
              </a:rPr>
              <a:t>) </a:t>
            </a:r>
            <a:endParaRPr lang="en-US" sz="10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https://code.visualstudio.com/</a:t>
            </a:r>
            <a:endParaRPr lang="en-US" sz="1000">
              <a:solidFill>
                <a:srgbClr val="0000FF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endParaRPr lang="en-US" sz="1000">
              <a:solidFill>
                <a:srgbClr val="0000FF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sz="1000">
                <a:solidFill>
                  <a:schemeClr val="tx1"/>
                </a:solidFill>
                <a:latin typeface="Arial" panose="020B0604020202090204"/>
                <a:sym typeface="+mn-ea"/>
              </a:rPr>
              <a:t>How to run Python code</a:t>
            </a:r>
            <a:endParaRPr lang="en-US" sz="10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pyhton xxx.py </a:t>
            </a:r>
            <a:endParaRPr lang="en-US" sz="1000">
              <a:solidFill>
                <a:srgbClr val="0000FF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endParaRPr lang="en-US" sz="1000">
              <a:solidFill>
                <a:srgbClr val="0000FF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endParaRPr lang="en-US" sz="1000"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sz="1000">
                <a:latin typeface="Arial" panose="020B0604020202090204"/>
                <a:sym typeface="+mn-ea"/>
              </a:rPr>
              <a:t>Jupyter Notebook (Interactive python)</a:t>
            </a:r>
            <a:endParaRPr lang="en-US" sz="1000"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/>
                <a:sym typeface="+mn-ea"/>
              </a:rPr>
              <a:t>IPython file:   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xx.ipynb</a:t>
            </a:r>
            <a:endParaRPr lang="en-US" sz="1000">
              <a:solidFill>
                <a:srgbClr val="0000FF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latin typeface="Arial" panose="020B0604020202090204"/>
                <a:sym typeface="+mn-ea"/>
              </a:rPr>
              <a:t>Convert xx.ipynb to xx.py: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 Download as Python (.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py)</a:t>
            </a:r>
            <a:endParaRPr lang="en-US" sz="1000">
              <a:solidFill>
                <a:srgbClr val="0000FF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chemeClr val="tx1"/>
                </a:solidFill>
                <a:latin typeface="Arial" panose="020B0604020202090204"/>
                <a:sym typeface="+mn-ea"/>
              </a:rPr>
              <a:t>run xx.py into an IPython notebook cell: </a:t>
            </a: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%run xx.py</a:t>
            </a:r>
            <a:endParaRPr lang="en-US" sz="10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endParaRPr lang="en-US" sz="1000">
              <a:solidFill>
                <a:schemeClr val="tx1"/>
              </a:solidFill>
              <a:latin typeface="Arial" panose="020B0604020202090204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0270" y="360680"/>
            <a:ext cx="1983105" cy="3282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8515"/>
            <a:ext cx="4608830" cy="30035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13030"/>
            <a:ext cx="1823720" cy="201295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 algn="ctr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Homework Assignment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8290" y="576580"/>
            <a:ext cx="3938270" cy="279082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indent="-171450" algn="just">
              <a:lnSpc>
                <a:spcPct val="100000"/>
              </a:lnSpc>
              <a:buFont typeface="Wingdings" panose="05000000000000000000" charset="0"/>
              <a:buChar char="p"/>
            </a:pP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To have the Python environment and packages ready</a:t>
            </a:r>
            <a:r>
              <a:rPr lang="en-US" sz="1000">
                <a:solidFill>
                  <a:schemeClr val="tx1"/>
                </a:solidFill>
                <a:latin typeface="Arial" panose="020B0604020202090204"/>
                <a:sym typeface="+mn-ea"/>
              </a:rPr>
              <a:t> on your computer</a:t>
            </a:r>
            <a:endParaRPr lang="en-US" sz="1000">
              <a:solidFill>
                <a:schemeClr val="tx1"/>
              </a:solidFill>
              <a:latin typeface="Arial" panose="020B0604020202090204"/>
            </a:endParaRPr>
          </a:p>
          <a:p>
            <a:pPr marL="171450" lvl="0" indent="-171450" algn="just">
              <a:lnSpc>
                <a:spcPct val="100000"/>
              </a:lnSpc>
              <a:buFont typeface="Wingdings" panose="05000000000000000000" charset="0"/>
              <a:buChar char="ü"/>
            </a:pPr>
            <a:r>
              <a:rPr lang="en-US" sz="900">
                <a:latin typeface="Arial" panose="020B0604020202090204"/>
              </a:rPr>
              <a:t>Install Anaconda (Windows/Linux OS)  </a:t>
            </a:r>
            <a:endParaRPr lang="en-US" sz="900">
              <a:latin typeface="Arial" panose="020B0604020202090204"/>
            </a:endParaRPr>
          </a:p>
          <a:p>
            <a:pPr marL="171450" lvl="0" indent="-171450" algn="just">
              <a:lnSpc>
                <a:spcPct val="100000"/>
              </a:lnSpc>
              <a:buFont typeface="Wingdings" panose="05000000000000000000" charset="0"/>
              <a:buChar char="ü"/>
            </a:pPr>
            <a:r>
              <a:rPr lang="en-US" sz="900">
                <a:latin typeface="Arial" panose="020B0604020202090204"/>
                <a:sym typeface="+mn-ea"/>
              </a:rPr>
              <a:t>Create a virtual environment and install Python (suggest Python version 3.7, 3.8, or 3.9) </a:t>
            </a:r>
            <a:endParaRPr lang="en-US" sz="900">
              <a:latin typeface="Arial" panose="020B0604020202090204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900">
                <a:latin typeface="Arial" panose="020B0604020202090204"/>
                <a:sym typeface="+mn-ea"/>
              </a:rPr>
              <a:t>In</a:t>
            </a:r>
            <a:r>
              <a:rPr lang="en-US" sz="900">
                <a:latin typeface="Arial" panose="020B0604020202090204"/>
              </a:rPr>
              <a:t>stall required packages: </a:t>
            </a:r>
            <a:r>
              <a:rPr lang="en-US" sz="900">
                <a:solidFill>
                  <a:srgbClr val="0000FF"/>
                </a:solidFill>
                <a:latin typeface="Arial" panose="020B0604020202090204"/>
              </a:rPr>
              <a:t>numpy, scipy, scikit-learn, </a:t>
            </a:r>
            <a:r>
              <a:rPr lang="en-US" sz="900">
                <a:solidFill>
                  <a:srgbClr val="0000FF"/>
                </a:solidFill>
                <a:latin typeface="Arial" panose="020B0604020202090204"/>
                <a:sym typeface="+mn-ea"/>
              </a:rPr>
              <a:t>matplotlib</a:t>
            </a:r>
            <a:endParaRPr lang="en-US" sz="900"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900">
                <a:latin typeface="Arial" panose="020B0604020202090204"/>
                <a:sym typeface="+mn-ea"/>
              </a:rPr>
              <a:t>Take a screen shot for the following</a:t>
            </a:r>
            <a:endParaRPr lang="en-US" sz="900">
              <a:latin typeface="Arial" panose="020B0604020202090204"/>
              <a:sym typeface="+mn-ea"/>
            </a:endParaRPr>
          </a:p>
          <a:p>
            <a:pPr marL="628650" lvl="1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900">
                <a:solidFill>
                  <a:srgbClr val="0000FF"/>
                </a:solidFill>
                <a:latin typeface="Arial" panose="020B0604020202090204"/>
                <a:sym typeface="+mn-ea"/>
              </a:rPr>
              <a:t>conda env list</a:t>
            </a:r>
            <a:endParaRPr lang="en-US" sz="900">
              <a:solidFill>
                <a:srgbClr val="0000FF"/>
              </a:solidFill>
              <a:latin typeface="Arial" panose="020B0604020202090204"/>
              <a:sym typeface="+mn-ea"/>
            </a:endParaRPr>
          </a:p>
          <a:p>
            <a:pPr marL="628650" lvl="1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900">
                <a:latin typeface="Arial" panose="020B0604020202090204"/>
                <a:sym typeface="+mn-ea"/>
              </a:rPr>
              <a:t>activate your environment and </a:t>
            </a:r>
            <a:r>
              <a:rPr lang="en-US" sz="900">
                <a:solidFill>
                  <a:srgbClr val="0000FF"/>
                </a:solidFill>
                <a:latin typeface="Arial" panose="020B0604020202090204"/>
                <a:sym typeface="+mn-ea"/>
              </a:rPr>
              <a:t>python --version</a:t>
            </a:r>
            <a:endParaRPr lang="en-US" sz="900">
              <a:solidFill>
                <a:srgbClr val="0000FF"/>
              </a:solidFill>
              <a:latin typeface="Arial" panose="020B0604020202090204"/>
              <a:sym typeface="+mn-ea"/>
            </a:endParaRPr>
          </a:p>
          <a:p>
            <a:pPr marL="628650" lvl="1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900">
                <a:latin typeface="Arial" panose="020B0604020202090204"/>
                <a:sym typeface="+mn-ea"/>
              </a:rPr>
              <a:t>show that all above packages are installed by using the command</a:t>
            </a:r>
            <a:r>
              <a:rPr lang="en-US" sz="900">
                <a:solidFill>
                  <a:srgbClr val="0000FF"/>
                </a:solidFill>
                <a:latin typeface="Arial" panose="020B0604020202090204"/>
                <a:sym typeface="+mn-ea"/>
              </a:rPr>
              <a:t> pip show xxx </a:t>
            </a:r>
            <a:r>
              <a:rPr lang="en-US" sz="900">
                <a:solidFill>
                  <a:schemeClr val="tx1"/>
                </a:solidFill>
                <a:latin typeface="Arial" panose="020B0604020202090204"/>
                <a:sym typeface="+mn-ea"/>
              </a:rPr>
              <a:t>(xxx refers to the package name above)</a:t>
            </a:r>
            <a:endParaRPr lang="en-US" sz="9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628650" lvl="1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endParaRPr lang="en-US" sz="900">
              <a:solidFill>
                <a:schemeClr val="tx1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sz="1000">
                <a:solidFill>
                  <a:srgbClr val="0000FF"/>
                </a:solidFill>
                <a:latin typeface="Arial" panose="020B0604020202090204"/>
                <a:sym typeface="+mn-ea"/>
              </a:rPr>
              <a:t>Install VS code and get familiar with the use of VS code as well as Jupyter Notebook</a:t>
            </a:r>
            <a:endParaRPr lang="en-US" sz="1000">
              <a:solidFill>
                <a:srgbClr val="0000FF"/>
              </a:solidFill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sz="1000">
                <a:solidFill>
                  <a:schemeClr val="tx1"/>
                </a:solidFill>
                <a:latin typeface="Arial" panose="020B0604020202090204"/>
              </a:rPr>
              <a:t>Take a screen shot for the following</a:t>
            </a:r>
            <a:endParaRPr lang="en-US" sz="1000">
              <a:solidFill>
                <a:schemeClr val="tx1"/>
              </a:solidFill>
              <a:latin typeface="Arial" panose="020B0604020202090204"/>
            </a:endParaRPr>
          </a:p>
          <a:p>
            <a:pPr marL="628650" lvl="1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900">
                <a:latin typeface="Arial" panose="020B0604020202090204"/>
              </a:rPr>
              <a:t>Edit a simple sample xx.py file using VS code</a:t>
            </a:r>
            <a:endParaRPr lang="en-US" sz="900">
              <a:latin typeface="Arial" panose="020B0604020202090204"/>
            </a:endParaRPr>
          </a:p>
          <a:p>
            <a:pPr marL="628650" lvl="1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900">
                <a:latin typeface="Arial" panose="020B0604020202090204"/>
              </a:rPr>
              <a:t>Run the python script in VS code terminal and show the output</a:t>
            </a:r>
            <a:endParaRPr lang="en-US" sz="900">
              <a:latin typeface="Arial" panose="020B0604020202090204"/>
            </a:endParaRPr>
          </a:p>
          <a:p>
            <a:pPr marL="628650" lvl="1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900">
                <a:latin typeface="Arial" panose="020B0604020202090204"/>
              </a:rPr>
              <a:t>Edit a simple sample xx.ipynb file using Jupyter Notebook</a:t>
            </a:r>
            <a:endParaRPr lang="en-US" sz="900">
              <a:latin typeface="Arial" panose="020B0604020202090204"/>
            </a:endParaRPr>
          </a:p>
          <a:p>
            <a:pPr marL="628650" lvl="1" indent="-17145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900">
                <a:latin typeface="Arial" panose="020B0604020202090204"/>
              </a:rPr>
              <a:t>Run the cell in the iPython file and show the output </a:t>
            </a:r>
            <a:endParaRPr lang="en-US" sz="900">
              <a:latin typeface="Arial" panose="020B060402020209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72390" y="72390"/>
            <a:ext cx="3089910" cy="21971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Provisional Calendar (32 credit hours): Part I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8290" y="576580"/>
            <a:ext cx="401066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Lecture 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01. Introduction to deep learning and reinforcement learning </a:t>
            </a: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en-US" altLang="zh-CN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Lecture 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02. 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PyTorch basics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en-US" altLang="zh-CN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Lecture 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03. 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Linear regression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Lecture 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04. 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Linear classification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en-US" altLang="zh-CN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Lecture 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05. 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Fully connected feedforward neural networks </a:t>
            </a:r>
            <a:endParaRPr lang="en-US" altLang="zh-CN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Lecture 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06. 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Convolutional neural networks (CNNs)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Lecture 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07. Recurrent neural networks (RNNs)</a:t>
            </a: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en-US" altLang="zh-CN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Lecture 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08. 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Attention and transformer neural networks</a:t>
            </a:r>
            <a:endParaRPr sz="10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72390" y="72390"/>
            <a:ext cx="3089910" cy="21971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Provisional Calendar (32 credit hours): Part II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8290" y="576580"/>
            <a:ext cx="4010660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Lecture 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0</a:t>
            </a: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9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. 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Markov decision processes (MDP)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en-US" altLang="zh-CN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Lecture 10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. 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Planning by dynamic programming</a:t>
            </a: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en-US" altLang="zh-CN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Lecture 11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. 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Model-free prediction</a:t>
            </a:r>
            <a:endParaRPr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Lecture 12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. </a:t>
            </a:r>
            <a:r>
              <a:rPr sz="1000">
                <a:latin typeface="Arial" panose="020B0604020202090204" pitchFamily="34" charset="0"/>
                <a:cs typeface="Arial" panose="020B0604020202090204" pitchFamily="34" charset="0"/>
              </a:rPr>
              <a:t>Model-free control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en-US" altLang="zh-CN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Lecture 13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. Value function approximation </a:t>
            </a: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en-US" altLang="zh-CN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Lecture 14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. Policy gradient </a:t>
            </a: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en-US" altLang="zh-CN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Lecture 15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. </a:t>
            </a: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I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ntegrating learning and planning </a:t>
            </a: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en-US" altLang="zh-CN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endParaRPr lang="zh-CN" altLang="en-US" sz="1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71450" indent="-171450">
              <a:buFont typeface="Wingdings" panose="05000000000000000000" charset="0"/>
              <a:buChar char="p"/>
            </a:pP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Lecture 16</a:t>
            </a:r>
            <a:r>
              <a:rPr lang="zh-CN" altLang="en-US" sz="1000">
                <a:latin typeface="Arial" panose="020B0604020202090204" pitchFamily="34" charset="0"/>
                <a:cs typeface="Arial" panose="020B0604020202090204" pitchFamily="34" charset="0"/>
              </a:rPr>
              <a:t>. Deep reinforcement learning </a:t>
            </a:r>
            <a:r>
              <a:rPr lang="en-US" altLang="zh-CN" sz="10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en-US" altLang="zh-CN" sz="1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3505" y="100330"/>
            <a:ext cx="959485" cy="219710"/>
          </a:xfrm>
          <a:prstGeom prst="rect">
            <a:avLst/>
          </a:prstGeom>
          <a:solidFill>
            <a:srgbClr val="3332B1"/>
          </a:solidFill>
        </p:spPr>
        <p:txBody>
          <a:bodyPr wrap="none" lIns="0" tIns="0" rIns="0" bIns="0">
            <a:noAutofit/>
          </a:bodyPr>
          <a:p>
            <a:pPr indent="0"/>
            <a:r>
              <a:rPr lang="en-US" sz="1200">
                <a:solidFill>
                  <a:srgbClr val="FFFFFF"/>
                </a:solidFill>
                <a:latin typeface="Arial" panose="020B0604020202090204"/>
              </a:rPr>
              <a:t>Assessment</a:t>
            </a:r>
            <a:endParaRPr lang="en-US" sz="120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4145" y="432435"/>
            <a:ext cx="4277995" cy="285051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p>
            <a:pPr marL="171450" lvl="0" indent="-171450" algn="just">
              <a:lnSpc>
                <a:spcPts val="1440"/>
              </a:lnSpc>
              <a:spcAft>
                <a:spcPts val="560"/>
              </a:spcAft>
              <a:buFont typeface="Wingdings" panose="05000000000000000000" charset="0"/>
              <a:buChar char="p"/>
            </a:pPr>
            <a:r>
              <a:rPr lang="en-US" sz="950">
                <a:solidFill>
                  <a:srgbClr val="0000FF"/>
                </a:solidFill>
                <a:latin typeface="Arial" panose="020B0604020202090204"/>
              </a:rPr>
              <a:t>Class performance 10%:</a:t>
            </a:r>
            <a:endParaRPr lang="en-US" sz="950">
              <a:solidFill>
                <a:srgbClr val="0000FF"/>
              </a:solidFill>
              <a:latin typeface="Arial" panose="020B0604020202090204"/>
            </a:endParaRPr>
          </a:p>
          <a:p>
            <a:pPr marL="418465" indent="-171450" algn="just">
              <a:lnSpc>
                <a:spcPct val="147000"/>
              </a:lnSpc>
              <a:buFont typeface="Wingdings" panose="05000000000000000000" charset="0"/>
              <a:buChar char="Ø"/>
            </a:pPr>
            <a:r>
              <a:rPr lang="en-US" sz="850">
                <a:latin typeface="Arial" panose="020B0604020202090204"/>
              </a:rPr>
              <a:t>Class attendance</a:t>
            </a:r>
            <a:endParaRPr lang="en-US" sz="850">
              <a:latin typeface="Arial" panose="020B0604020202090204"/>
            </a:endParaRPr>
          </a:p>
          <a:p>
            <a:pPr marL="418465" indent="-171450" algn="just">
              <a:lnSpc>
                <a:spcPct val="147000"/>
              </a:lnSpc>
              <a:buFont typeface="Wingdings" panose="05000000000000000000" charset="0"/>
              <a:buChar char="Ø"/>
            </a:pPr>
            <a:r>
              <a:rPr lang="en-US" sz="850">
                <a:latin typeface="Arial" panose="020B0604020202090204"/>
              </a:rPr>
              <a:t>In-class performance</a:t>
            </a:r>
            <a:endParaRPr lang="en-US" sz="850">
              <a:latin typeface="Arial" panose="020B0604020202090204"/>
            </a:endParaRPr>
          </a:p>
          <a:p>
            <a:pPr marL="418465" indent="-171450" algn="just">
              <a:lnSpc>
                <a:spcPct val="147000"/>
              </a:lnSpc>
              <a:buFont typeface="Wingdings" panose="05000000000000000000" charset="0"/>
              <a:buChar char="Ø"/>
            </a:pPr>
            <a:r>
              <a:rPr lang="en-US" sz="850">
                <a:latin typeface="Arial" panose="020B0604020202090204"/>
              </a:rPr>
              <a:t>Homework assignments  </a:t>
            </a:r>
            <a:endParaRPr lang="en-US" sz="850">
              <a:latin typeface="Arial" panose="020B0604020202090204"/>
            </a:endParaRPr>
          </a:p>
          <a:p>
            <a:pPr marL="171450" indent="-171450" algn="just">
              <a:lnSpc>
                <a:spcPts val="1440"/>
              </a:lnSpc>
              <a:spcAft>
                <a:spcPts val="560"/>
              </a:spcAft>
              <a:buFont typeface="Wingdings" panose="05000000000000000000" charset="0"/>
              <a:buChar char="p"/>
            </a:pPr>
            <a:endParaRPr lang="en-US" sz="950">
              <a:solidFill>
                <a:srgbClr val="0000FF"/>
              </a:solidFill>
              <a:latin typeface="Arial" panose="020B0604020202090204"/>
            </a:endParaRPr>
          </a:p>
          <a:p>
            <a:pPr marL="171450" indent="-171450" algn="just">
              <a:lnSpc>
                <a:spcPts val="1440"/>
              </a:lnSpc>
              <a:spcAft>
                <a:spcPts val="560"/>
              </a:spcAft>
              <a:buFont typeface="Wingdings" panose="05000000000000000000" charset="0"/>
              <a:buChar char="p"/>
            </a:pPr>
            <a:r>
              <a:rPr lang="en-US" sz="950">
                <a:solidFill>
                  <a:srgbClr val="0000FF"/>
                </a:solidFill>
                <a:latin typeface="Arial" panose="020B0604020202090204"/>
              </a:rPr>
              <a:t>Projects 60% (mid-term project 30% + final project 30%) :</a:t>
            </a:r>
            <a:endParaRPr lang="en-US" sz="950">
              <a:solidFill>
                <a:srgbClr val="0000FF"/>
              </a:solidFill>
              <a:latin typeface="Arial" panose="020B0604020202090204"/>
            </a:endParaRPr>
          </a:p>
          <a:p>
            <a:pPr marL="418465" lvl="1" indent="-171450" algn="just">
              <a:lnSpc>
                <a:spcPct val="147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850">
                <a:latin typeface="Arial" panose="020B0604020202090204"/>
                <a:sym typeface="+mn-ea"/>
              </a:rPr>
              <a:t>Two projects: coding + paper-like project report</a:t>
            </a:r>
            <a:endParaRPr lang="en-US" sz="850">
              <a:latin typeface="Arial" panose="020B0604020202090204"/>
            </a:endParaRPr>
          </a:p>
          <a:p>
            <a:pPr marL="171450" indent="-171450" algn="just">
              <a:lnSpc>
                <a:spcPts val="1440"/>
              </a:lnSpc>
              <a:spcAft>
                <a:spcPts val="560"/>
              </a:spcAft>
              <a:buClrTx/>
              <a:buSzTx/>
              <a:buFont typeface="Wingdings" panose="05000000000000000000" charset="0"/>
              <a:buChar char="p"/>
            </a:pPr>
            <a:endParaRPr lang="en-US" sz="950">
              <a:solidFill>
                <a:srgbClr val="0000FF"/>
              </a:solidFill>
              <a:latin typeface="Arial" panose="020B0604020202090204"/>
            </a:endParaRPr>
          </a:p>
          <a:p>
            <a:pPr marL="171450" indent="-171450" algn="just">
              <a:lnSpc>
                <a:spcPts val="1440"/>
              </a:lnSpc>
              <a:spcAft>
                <a:spcPts val="560"/>
              </a:spcAft>
              <a:buClrTx/>
              <a:buSzTx/>
              <a:buFont typeface="Wingdings" panose="05000000000000000000" charset="0"/>
              <a:buChar char="p"/>
            </a:pPr>
            <a:r>
              <a:rPr lang="en-US" sz="950">
                <a:solidFill>
                  <a:srgbClr val="0000FF"/>
                </a:solidFill>
                <a:latin typeface="Arial" panose="020B0604020202090204"/>
              </a:rPr>
              <a:t>Final exam 30%:</a:t>
            </a:r>
            <a:endParaRPr lang="en-US" sz="950">
              <a:solidFill>
                <a:srgbClr val="0000FF"/>
              </a:solidFill>
              <a:latin typeface="Arial" panose="020B0604020202090204"/>
            </a:endParaRPr>
          </a:p>
          <a:p>
            <a:pPr marL="418465" lvl="1" indent="-171450" algn="just">
              <a:lnSpc>
                <a:spcPct val="147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850">
                <a:latin typeface="Arial" panose="020B0604020202090204"/>
                <a:sym typeface="+mn-ea"/>
              </a:rPr>
              <a:t>Paper and pencil with one A4 note sheet</a:t>
            </a:r>
            <a:endParaRPr lang="en-US" sz="850">
              <a:latin typeface="Arial" panose="020B0604020202090204"/>
            </a:endParaRPr>
          </a:p>
          <a:p>
            <a:pPr marL="418465" lvl="1" indent="-171450" algn="just">
              <a:lnSpc>
                <a:spcPct val="147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850">
                <a:latin typeface="Arial" panose="020B0604020202090204"/>
                <a:sym typeface="+mn-ea"/>
              </a:rPr>
              <a:t>All topics covered in the course</a:t>
            </a:r>
            <a:endParaRPr lang="en-US" sz="850">
              <a:latin typeface="Arial" panose="020B0604020202090204"/>
              <a:sym typeface="+mn-ea"/>
            </a:endParaRPr>
          </a:p>
          <a:p>
            <a:pPr marL="171450" indent="-171450" algn="just">
              <a:lnSpc>
                <a:spcPts val="1440"/>
              </a:lnSpc>
              <a:spcAft>
                <a:spcPts val="560"/>
              </a:spcAft>
              <a:buClrTx/>
              <a:buSzTx/>
              <a:buFont typeface="Wingdings" panose="05000000000000000000" charset="0"/>
              <a:buChar char="p"/>
            </a:pPr>
            <a:endParaRPr lang="en-US" sz="850">
              <a:latin typeface="Arial" panose="020B0604020202090204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PLACING_PICTURE_USER_VIEWPORT" val="{&quot;height&quot;:3624,&quot;width&quot;:5541}"/>
</p:tagLst>
</file>

<file path=ppt/tags/tag3.xml><?xml version="1.0" encoding="utf-8"?>
<p:tagLst xmlns:p="http://schemas.openxmlformats.org/presentationml/2006/main">
  <p:tag name="KSO_WM_UNIT_PLACING_PICTURE_USER_VIEWPORT" val="{&quot;height&quot;:5055,&quot;width&quot;:8925}"/>
</p:tagLst>
</file>

<file path=ppt/tags/tag4.xml><?xml version="1.0" encoding="utf-8"?>
<p:tagLst xmlns:p="http://schemas.openxmlformats.org/presentationml/2006/main">
  <p:tag name="COMMONDATA" val="eyJoZGlkIjoiYTc2ZGZiNzZiNDVlOGViOWVmM2JhOTY0NGJkNjUyYzg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20889</Words>
  <Application>WPS 演示</Application>
  <PresentationFormat/>
  <Paragraphs>590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28</vt:i4>
      </vt:variant>
      <vt:variant>
        <vt:lpstr>幻灯片标题</vt:lpstr>
      </vt:variant>
      <vt:variant>
        <vt:i4>69</vt:i4>
      </vt:variant>
    </vt:vector>
  </HeadingPairs>
  <TitlesOfParts>
    <vt:vector size="112" baseType="lpstr">
      <vt:lpstr>Arial</vt:lpstr>
      <vt:lpstr>宋体</vt:lpstr>
      <vt:lpstr>Wingdings</vt:lpstr>
      <vt:lpstr>Arial</vt:lpstr>
      <vt:lpstr>Wingdings</vt:lpstr>
      <vt:lpstr>Arial Bold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Times New Roman</vt:lpstr>
      <vt:lpstr>Courier New</vt:lpstr>
      <vt:lpstr>Office Theme</vt:lpstr>
      <vt:lpstr>2_Office Theme</vt:lpstr>
      <vt:lpstr>4_Office Theme</vt:lpstr>
      <vt:lpstr>5_Office Theme</vt:lpstr>
      <vt:lpstr>6_Office Theme</vt:lpstr>
      <vt:lpstr>7_Office Theme</vt:lpstr>
      <vt:lpstr>16_Office Theme</vt:lpstr>
      <vt:lpstr>8_Office Theme</vt:lpstr>
      <vt:lpstr>3_Office Theme</vt:lpstr>
      <vt:lpstr>9_Office Theme</vt:lpstr>
      <vt:lpstr>1_Office Theme</vt:lpstr>
      <vt:lpstr>10_Office Theme</vt:lpstr>
      <vt:lpstr>11_Office Theme</vt:lpstr>
      <vt:lpstr>12_Office Theme</vt:lpstr>
      <vt:lpstr>13_Office Theme</vt:lpstr>
      <vt:lpstr>15_Office Theme</vt:lpstr>
      <vt:lpstr>17_Office Theme</vt:lpstr>
      <vt:lpstr>18_Office Theme</vt:lpstr>
      <vt:lpstr>19_Office Theme</vt:lpstr>
      <vt:lpstr>20_Office Theme</vt:lpstr>
      <vt:lpstr>21_Office Theme</vt:lpstr>
      <vt:lpstr>22_Office Theme</vt:lpstr>
      <vt:lpstr>23_Office Theme</vt:lpstr>
      <vt:lpstr>24_Office Theme</vt:lpstr>
      <vt:lpstr>25_Office Theme</vt:lpstr>
      <vt:lpstr>26_Office Theme</vt:lpstr>
      <vt:lpstr>27_Office Theme</vt:lpstr>
      <vt:lpstr>28_Office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Daniel</cp:lastModifiedBy>
  <cp:revision>242</cp:revision>
  <dcterms:created xsi:type="dcterms:W3CDTF">2025-02-14T10:03:53Z</dcterms:created>
  <dcterms:modified xsi:type="dcterms:W3CDTF">2025-02-14T10:03:53Z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DA9CBC986A1643C1559FE8638366BB25</vt:lpwstr>
  </property>
  <property fmtid="{D5CDD505-2E9C-101B-9397-08002B2CF9AE}" pid="3" name="KSOProductBuildVer">
    <vt:lpwstr>2052-6.7.1.8828</vt:lpwstr>
  </property>
</Properties>
</file>